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3"/>
  </p:sldMasterIdLst>
  <p:notesMasterIdLst>
    <p:notesMasterId r:id="rId6"/>
  </p:notesMasterIdLst>
  <p:handoutMasterIdLst>
    <p:handoutMasterId r:id="rId12"/>
  </p:handoutMasterIdLst>
  <p:sldIdLst>
    <p:sldId id="5472" r:id="rId4"/>
    <p:sldId id="5103" r:id="rId5"/>
    <p:sldId id="5473" r:id="rId7"/>
    <p:sldId id="5454" r:id="rId8"/>
    <p:sldId id="5458" r:id="rId9"/>
    <p:sldId id="5464" r:id="rId10"/>
    <p:sldId id="278" r:id="rId11"/>
  </p:sldIdLst>
  <p:sldSz cx="12192000" cy="6858000"/>
  <p:notesSz cx="6858000" cy="9144000"/>
  <p:custDataLst>
    <p:tags r:id="rId16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lha de Rosto" id="{8EBB7BA5-AA29-4568-9FC8-96C302875857}">
          <p14:sldIdLst>
            <p14:sldId id="5472"/>
          </p14:sldIdLst>
        </p14:section>
        <p14:section name="Parte 1" id="{518160c3-0be0-4d6d-960a-1b0678067344}">
          <p14:sldIdLst>
            <p14:sldId id="5103"/>
            <p14:sldId id="5473"/>
            <p14:sldId id="5454"/>
            <p14:sldId id="5458"/>
            <p14:sldId id="5464"/>
          </p14:sldIdLst>
        </p14:section>
        <p14:section name="Agradecimentos" id="{076A026D-072B-47C4-B42B-68184E37C567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pos="38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E78B7"/>
    <a:srgbClr val="285C21"/>
    <a:srgbClr val="E83916"/>
    <a:srgbClr val="ED3B3B"/>
    <a:srgbClr val="A3322F"/>
    <a:srgbClr val="94BDC3"/>
    <a:srgbClr val="BFDCE2"/>
    <a:srgbClr val="AD1916"/>
    <a:srgbClr val="6418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9"/>
    <p:restoredTop sz="94670"/>
  </p:normalViewPr>
  <p:slideViewPr>
    <p:cSldViewPr showGuides="1">
      <p:cViewPr varScale="1">
        <p:scale>
          <a:sx n="101" d="100"/>
          <a:sy n="101" d="100"/>
        </p:scale>
        <p:origin x="1026" y="108"/>
      </p:cViewPr>
      <p:guideLst>
        <p:guide orient="horz" pos="1888"/>
        <p:guide pos="382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276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gs" Target="tags/tag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0AACA-2E87-451B-9279-6E7B480C4501}" type="datetimeFigureOut">
              <a:rPr lang="pt-BR" smtClean="0"/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9A81F-2EFF-465F-8945-4DC790DB4795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08B9A81F-2EFF-465F-8945-4DC790DB4795}" type="slidenum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/>
          </p:nvPr>
        </p:nvSpPr>
        <p:spPr/>
        <p:txBody>
          <a:bodyPr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08B9A81F-2EFF-465F-8945-4DC790DB4795}" type="slidenum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/>
          </p:nvPr>
        </p:nvSpPr>
        <p:spPr/>
        <p:txBody>
          <a:bodyPr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08B9A81F-2EFF-465F-8945-4DC790DB4795}" type="slidenum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/>
          </p:nvPr>
        </p:nvSpPr>
        <p:spPr/>
        <p:txBody>
          <a:bodyPr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Espaço Reservado para Imagem de Slide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pt-BR" alt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08B9A81F-2EFF-465F-8945-4DC790DB4795}" type="slidenum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/>
          </p:nvPr>
        </p:nvSpPr>
        <p:spPr/>
        <p:txBody>
          <a:bodyPr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08B9A81F-2EFF-465F-8945-4DC790DB4795}" type="slidenum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endParaRPr lang="pt-BR"/>
          </a:p>
        </p:txBody>
      </p:sp>
      <p:sp>
        <p:nvSpPr>
          <p:cNvPr id="7" name="Espaço Reservado para Cabeçalho 6"/>
          <p:cNvSpPr>
            <a:spLocks noGrp="1"/>
          </p:cNvSpPr>
          <p:nvPr>
            <p:ph type="hdr" sz="quarter"/>
          </p:nvPr>
        </p:nvSpPr>
        <p:spPr/>
        <p:txBody>
          <a:bodyPr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/>
          <p:cNvCxnSpPr>
            <a:stCxn id="7" idx="1"/>
          </p:cNvCxnSpPr>
          <p:nvPr userDrawn="1"/>
        </p:nvCxnSpPr>
        <p:spPr>
          <a:xfrm flipH="1">
            <a:off x="0" y="6603252"/>
            <a:ext cx="1099254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6" descr="Descontos e benefícios para quem quer estudar – Sinab – Sindicato dos  Aposentados do Brasi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385" y="6355080"/>
            <a:ext cx="814070" cy="32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66484" y="270892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estilo do título mestre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55" y="-27305"/>
            <a:ext cx="12373610" cy="935990"/>
          </a:xfrm>
          <a:prstGeom prst="rect">
            <a:avLst/>
          </a:prstGeom>
        </p:spPr>
      </p:pic>
      <p:cxnSp>
        <p:nvCxnSpPr>
          <p:cNvPr id="3" name="Conector Reto 2"/>
          <p:cNvCxnSpPr>
            <a:stCxn id="7" idx="1"/>
          </p:cNvCxnSpPr>
          <p:nvPr userDrawn="1"/>
        </p:nvCxnSpPr>
        <p:spPr>
          <a:xfrm flipH="1">
            <a:off x="0" y="6544832"/>
            <a:ext cx="1099254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aixaDeTexto 2"/>
          <p:cNvSpPr txBox="1"/>
          <p:nvPr userDrawn="1"/>
        </p:nvSpPr>
        <p:spPr>
          <a:xfrm>
            <a:off x="10213374" y="6525344"/>
            <a:ext cx="3149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02BEDB41-7F59-4D3F-8681-4E50597A322E}" type="slidenum">
              <a:rPr lang="pt-BR" sz="1200" b="1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fld>
            <a:endParaRPr lang="pt-BR" sz="12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1"/>
          <p:cNvSpPr txBox="1"/>
          <p:nvPr userDrawn="1"/>
        </p:nvSpPr>
        <p:spPr>
          <a:xfrm>
            <a:off x="119336" y="404817"/>
            <a:ext cx="33731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pt-BR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Gest</a:t>
            </a:r>
            <a:r>
              <a:rPr lang="en-US" altLang="en-US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ã</a:t>
            </a:r>
            <a:r>
              <a:rPr lang="en-US" altLang="pt-BR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 de Produto Digitais - Business Model Canvas</a:t>
            </a:r>
            <a:endParaRPr lang="en-US" altLang="pt-BR" sz="1200" b="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6" descr="Descontos e benefícios para quem quer estudar – Sinab – Sindicato dos  Aposentados do Brasil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385" y="6355080"/>
            <a:ext cx="814070" cy="32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tângulo 14"/>
          <p:cNvSpPr/>
          <p:nvPr userDrawn="1"/>
        </p:nvSpPr>
        <p:spPr>
          <a:xfrm>
            <a:off x="9912350" y="44450"/>
            <a:ext cx="2160270" cy="648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pt-BR" altLang="en-US"/>
          </a:p>
        </p:txBody>
      </p:sp>
      <p:pic>
        <p:nvPicPr>
          <p:cNvPr id="16" name="Imagem 15" descr="Logotipo&#10;&#10;O conteúdo gerado por IA pode estar incorreto.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8261" y="188549"/>
            <a:ext cx="1296041" cy="4548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/>
          <p:cNvCxnSpPr>
            <a:stCxn id="7" idx="1"/>
          </p:cNvCxnSpPr>
          <p:nvPr userDrawn="1"/>
        </p:nvCxnSpPr>
        <p:spPr>
          <a:xfrm flipH="1">
            <a:off x="0" y="6544832"/>
            <a:ext cx="1099254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 userDrawn="1"/>
        </p:nvSpPr>
        <p:spPr>
          <a:xfrm>
            <a:off x="10213374" y="6525344"/>
            <a:ext cx="31496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02BEDB41-7F59-4D3F-8681-4E50597A322E}" type="slidenum">
              <a:rPr lang="pt-BR" sz="1200" b="1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fld>
            <a:endParaRPr lang="pt-BR" sz="12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aixaDeTexto 1"/>
          <p:cNvSpPr txBox="1"/>
          <p:nvPr userDrawn="1"/>
        </p:nvSpPr>
        <p:spPr>
          <a:xfrm>
            <a:off x="8344535" y="116840"/>
            <a:ext cx="34683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pt-BR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Gest</a:t>
            </a:r>
            <a:r>
              <a:rPr lang="en-US" altLang="en-US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ã</a:t>
            </a:r>
            <a:r>
              <a:rPr lang="en-US" altLang="pt-BR" sz="1200" b="0" dirty="0">
                <a:solidFill>
                  <a:srgbClr val="C0000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 de Produto Digitais - Business Model Canvas</a:t>
            </a:r>
            <a:endParaRPr lang="en-US" altLang="pt-BR" sz="1200" b="0" dirty="0">
              <a:solidFill>
                <a:srgbClr val="C00000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6" descr="Descontos e benefícios para quem quer estudar – Sinab – Sindicato dos  Aposentados do Brasi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385" y="6355080"/>
            <a:ext cx="814070" cy="32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bg1">
                  <a:lumMod val="85000"/>
                </a:schemeClr>
              </a:gs>
              <a:gs pos="83000">
                <a:schemeClr val="bg2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http://lattes.cnpq.br/8753112683856964" TargetMode="Externa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Logotipo&#10;&#10;O conteúdo gerado por IA pode estar incorret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848" y="469854"/>
            <a:ext cx="1322718" cy="454898"/>
          </a:xfrm>
          <a:prstGeom prst="rect">
            <a:avLst/>
          </a:prstGeom>
        </p:spPr>
      </p:pic>
      <p:sp>
        <p:nvSpPr>
          <p:cNvPr id="2" name="CaixaDeTexto 2"/>
          <p:cNvSpPr txBox="1"/>
          <p:nvPr/>
        </p:nvSpPr>
        <p:spPr>
          <a:xfrm>
            <a:off x="263352" y="4957718"/>
            <a:ext cx="11665296" cy="414020"/>
          </a:xfrm>
          <a:prstGeom prst="rect">
            <a:avLst/>
          </a:prstGeom>
          <a:solidFill>
            <a:schemeClr val="lt1">
              <a:alpha val="8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pt-BR" sz="2100" b="1" dirty="0"/>
              <a:t>Professor:</a:t>
            </a:r>
            <a:r>
              <a:rPr lang="pt-BR" sz="2100" dirty="0"/>
              <a:t> Msc. Robson A. M.  S. Carmo</a:t>
            </a:r>
            <a:endParaRPr lang="pt-BR" sz="2100" dirty="0"/>
          </a:p>
        </p:txBody>
      </p:sp>
      <p:sp>
        <p:nvSpPr>
          <p:cNvPr id="5" name="Caixa de Texto 4"/>
          <p:cNvSpPr txBox="1"/>
          <p:nvPr/>
        </p:nvSpPr>
        <p:spPr>
          <a:xfrm>
            <a:off x="191135" y="2996565"/>
            <a:ext cx="7261860" cy="107632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pt-BR" sz="32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 Slab"/>
                <a:cs typeface="+mj-lt"/>
              </a:rPr>
              <a:t>GESTÃO DE PRODUTOS DIGITAIS</a:t>
            </a:r>
            <a:endParaRPr lang="pt-BR" sz="3200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Roboto Slab"/>
              <a:cs typeface="+mj-lt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32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 Slab"/>
                <a:cs typeface="+mj-lt"/>
              </a:rPr>
              <a:t> </a:t>
            </a:r>
            <a:r>
              <a:rPr lang="pt-BR" altLang="en-US" sz="28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Roboto Slab"/>
                <a:cs typeface="+mj-lt"/>
              </a:rPr>
              <a:t>  -&gt; Business Model Canvas</a:t>
            </a:r>
            <a:endParaRPr lang="pt-BR" altLang="en-US" sz="2800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Roboto Slab"/>
              <a:cs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092" y="1533523"/>
            <a:ext cx="10860294" cy="3883427"/>
          </a:xfrm>
          <a:prstGeom prst="rect">
            <a:avLst/>
          </a:prstGeom>
        </p:spPr>
      </p:pic>
      <p:sp>
        <p:nvSpPr>
          <p:cNvPr id="10" name="Espaço Reservado para Texto 2"/>
          <p:cNvSpPr txBox="1"/>
          <p:nvPr/>
        </p:nvSpPr>
        <p:spPr>
          <a:xfrm>
            <a:off x="8627240" y="1933956"/>
            <a:ext cx="2688336" cy="2990088"/>
          </a:xfrm>
          <a:prstGeom prst="rect">
            <a:avLst/>
          </a:prstGeom>
          <a:gradFill>
            <a:gsLst>
              <a:gs pos="10000">
                <a:srgbClr val="AD1916"/>
              </a:gs>
              <a:gs pos="0">
                <a:schemeClr val="bg1"/>
              </a:gs>
              <a:gs pos="100000">
                <a:srgbClr val="FF9900"/>
              </a:gs>
            </a:gsLst>
            <a:lin ang="5400000" scaled="1"/>
          </a:gra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014567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pt-BR" altLang="en-US" dirty="0">
                <a:solidFill>
                  <a:schemeClr val="bg1"/>
                </a:solidFill>
                <a:latin typeface="Reddit Sans" pitchFamily="2" charset="0"/>
                <a:ea typeface="Reddit Sans" pitchFamily="2" charset="0"/>
              </a:rPr>
              <a:t>BUSINESS MODEL CANVAS</a:t>
            </a:r>
            <a:endParaRPr lang="pt-BR" altLang="en-US" dirty="0">
              <a:solidFill>
                <a:schemeClr val="bg1"/>
              </a:solidFill>
              <a:latin typeface="Reddit Sans" pitchFamily="2" charset="0"/>
              <a:ea typeface="Reddit Sans" pitchFamily="2" charset="0"/>
            </a:endParaRPr>
          </a:p>
        </p:txBody>
      </p:sp>
      <p:sp>
        <p:nvSpPr>
          <p:cNvPr id="11" name="Retângulo 10"/>
          <p:cNvSpPr/>
          <p:nvPr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rgbClr val="262626">
              <a:lumMod val="25000"/>
              <a:lumOff val="75000"/>
            </a:srgb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rgbClr val="FF99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/>
          <p:cNvSpPr txBox="1"/>
          <p:nvPr/>
        </p:nvSpPr>
        <p:spPr>
          <a:xfrm>
            <a:off x="1003612" y="1989346"/>
            <a:ext cx="6676564" cy="279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altLang="en-US" sz="4000" b="1" i="0" cap="all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ublic Sans" panose="00000500000000000000" pitchFamily="50" charset="0"/>
              </a:rPr>
              <a:t>GESTÃO DE PRODUTOS DIGITAIS</a:t>
            </a:r>
            <a:endParaRPr kumimoji="0" lang="pt-BR" altLang="en-US" sz="4000" b="1" i="0" cap="all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ublic Sans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Retângulo: Cantos Arredondados 10"/>
          <p:cNvSpPr/>
          <p:nvPr/>
        </p:nvSpPr>
        <p:spPr>
          <a:xfrm>
            <a:off x="9113520" y="1694952"/>
            <a:ext cx="2452392" cy="2504166"/>
          </a:xfrm>
          <a:prstGeom prst="roundRect">
            <a:avLst>
              <a:gd name="adj" fmla="val 51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05;p4"/>
          <p:cNvSpPr txBox="1"/>
          <p:nvPr/>
        </p:nvSpPr>
        <p:spPr>
          <a:xfrm>
            <a:off x="3671406" y="1624535"/>
            <a:ext cx="5071129" cy="381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r>
              <a:rPr lang="pt-BR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Mestre em Gestão e Tecnologia em Sistemas Produtivos pelo Centro Paula Souza, possui 3 MBAs (Inovação e Transformação Digital – XP Educação, Gestão de Empresarial - FGV, Engenharia de Software - UFRJ). Instrutor de certificações SAFE (Scaled Agile Framework), coautor de 4 livros, mais de 20 anos de experiência em TI, fundador da ISY.ONE, professor em cursos de Tecnologia e Engenharia na Faculdade </a:t>
            </a:r>
            <a:r>
              <a:rPr lang="pt-BR" sz="1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Oswal</a:t>
            </a:r>
            <a:r>
              <a:rPr lang="pt-BR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Cruz e </a:t>
            </a:r>
            <a:r>
              <a:rPr lang="pt-BR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Centro Universitário FMU.</a:t>
            </a:r>
            <a:endParaRPr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</a:pPr>
            <a:endParaRPr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  <a:sym typeface="Calibri" panose="020F0502020204030204"/>
            </a:endParaRPr>
          </a:p>
          <a:p>
            <a:pPr marL="0" marR="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 panose="020F0502020204030204"/>
              <a:buNone/>
            </a:pPr>
            <a:r>
              <a:rPr lang="pt-BR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Lattes:</a:t>
            </a:r>
            <a:r>
              <a:rPr lang="pt-BR" sz="1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</a:rPr>
              <a:t> </a:t>
            </a:r>
            <a:r>
              <a:rPr lang="pt-BR" sz="1800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/>
                <a:cs typeface="Calibri" panose="020F0502020204030204" pitchFamily="34" charset="0"/>
                <a:sym typeface="Calibri" panose="020F0502020204030204"/>
                <a:hlinkClick r:id="rId1"/>
              </a:rPr>
              <a:t>http://lattes.cnpq.br/8753112683856964</a:t>
            </a:r>
            <a:endParaRPr sz="1800" dirty="0">
              <a:solidFill>
                <a:srgbClr val="002060"/>
              </a:solidFill>
              <a:latin typeface="Calibri" panose="020F0502020204030204" pitchFamily="34" charset="0"/>
              <a:ea typeface="Arial" panose="020B0604020202020204"/>
              <a:cs typeface="Calibri" panose="020F0502020204030204" pitchFamily="34" charset="0"/>
              <a:sym typeface="Arial" panose="020B0604020202020204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40" y="2119058"/>
            <a:ext cx="2010205" cy="1981370"/>
          </a:xfrm>
          <a:prstGeom prst="rect">
            <a:avLst/>
          </a:prstGeom>
        </p:spPr>
      </p:pic>
      <p:pic>
        <p:nvPicPr>
          <p:cNvPr id="15" name="Picture 2" descr="Saiba os benefícios de usar o LinkedIn para a sua vida profiss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674" y="1694952"/>
            <a:ext cx="1534936" cy="42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m do perf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712500"/>
            <a:ext cx="2924381" cy="29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/>
          <p:cNvSpPr txBox="1"/>
          <p:nvPr/>
        </p:nvSpPr>
        <p:spPr>
          <a:xfrm>
            <a:off x="335360" y="476672"/>
            <a:ext cx="610076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Robson Carmo</a:t>
            </a:r>
            <a:endParaRPr lang="pt-BR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aixaDeTexto 1"/>
          <p:cNvSpPr txBox="1"/>
          <p:nvPr/>
        </p:nvSpPr>
        <p:spPr>
          <a:xfrm>
            <a:off x="7698105" y="881380"/>
            <a:ext cx="4497070" cy="5035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68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ysClr val="window" lastClr="FFFFFF"/>
                </a:solidFill>
              </a:defRPr>
            </a:lvl1pPr>
            <a:lvl2pPr>
              <a:defRPr>
                <a:solidFill>
                  <a:sysClr val="window" lastClr="FFFFFF"/>
                </a:solidFill>
              </a:defRPr>
            </a:lvl2pPr>
            <a:lvl3pPr>
              <a:defRPr>
                <a:solidFill>
                  <a:sysClr val="window" lastClr="FFFFFF"/>
                </a:solidFill>
              </a:defRPr>
            </a:lvl3pPr>
            <a:lvl4pPr>
              <a:defRPr>
                <a:solidFill>
                  <a:sysClr val="window" lastClr="FFFFFF"/>
                </a:solidFill>
              </a:defRPr>
            </a:lvl4pPr>
            <a:lvl5pPr>
              <a:defRPr>
                <a:solidFill>
                  <a:sysClr val="window" lastClr="FFFFFF"/>
                </a:solidFill>
              </a:defRPr>
            </a:lvl5pPr>
            <a:lvl6pPr>
              <a:defRPr>
                <a:solidFill>
                  <a:sysClr val="window" lastClr="FFFFFF"/>
                </a:solidFill>
              </a:defRPr>
            </a:lvl6pPr>
            <a:lvl7pPr>
              <a:defRPr>
                <a:solidFill>
                  <a:sysClr val="window" lastClr="FFFFFF"/>
                </a:solidFill>
              </a:defRPr>
            </a:lvl7pPr>
            <a:lvl8pPr>
              <a:defRPr>
                <a:solidFill>
                  <a:sysClr val="window" lastClr="FFFFFF"/>
                </a:solidFill>
              </a:defRPr>
            </a:lvl8pPr>
            <a:lvl9pPr>
              <a:defRPr>
                <a:solidFill>
                  <a:sysClr val="window" lastClr="FFFFFF"/>
                </a:solidFill>
              </a:defRPr>
            </a:lvl9pPr>
          </a:lstStyle>
          <a:p>
            <a:pPr defTabSz="914400"/>
            <a:endParaRPr lang="pt-BR" sz="28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668895" y="830580"/>
            <a:ext cx="4525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pt-BR" sz="3200" b="1" spc="-6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Mapa de Personas</a:t>
            </a:r>
            <a:endParaRPr lang="pt-BR" sz="3200" b="1" spc="-60" dirty="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9730" y="2625090"/>
          <a:ext cx="11512550" cy="373380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715770"/>
                <a:gridCol w="2686685"/>
                <a:gridCol w="2204720"/>
                <a:gridCol w="2640330"/>
                <a:gridCol w="2265045"/>
              </a:tblGrid>
              <a:tr h="777240">
                <a:tc gridSpan="5">
                  <a:txBody>
                    <a:bodyPr/>
                    <a:p>
                      <a:pPr marL="0" lvl="1" indent="0">
                        <a:buFont typeface="Arial" panose="020B0604020202020204" pitchFamily="34" charset="0"/>
                        <a:buNone/>
                      </a:pPr>
                      <a:r>
                        <a:rPr lang="pt-BR" sz="11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Background/História:</a:t>
                      </a:r>
                      <a:r>
                        <a:rPr lang="pt-BR" sz="11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 X</a:t>
                      </a:r>
                      <a:endParaRPr lang="pt-BR" altLang="en-US" sz="11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 hMerge="1"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</a:tr>
              <a:tr h="29565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pt-BR" sz="11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Personalidade:</a:t>
                      </a:r>
                      <a:endParaRPr lang="pt-BR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pt-BR" sz="11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pt-BR" sz="11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Objetivos/Metas:</a:t>
                      </a:r>
                      <a:endParaRPr lang="pt-BR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pt-BR" sz="11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pt-BR" sz="11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Dores/Frustrações:</a:t>
                      </a:r>
                      <a:endParaRPr lang="pt-BR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X</a:t>
                      </a:r>
                      <a:endParaRPr lang="pt-BR" altLang="en-US" sz="11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p>
                      <a:pPr indent="0">
                        <a:buFont typeface="Arial" panose="020B0604020202020204" pitchFamily="34" charset="0"/>
                        <a:buNone/>
                      </a:pPr>
                      <a:r>
                        <a:rPr lang="pt-BR" sz="1100" b="1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Necessidades:</a:t>
                      </a:r>
                      <a:endParaRPr lang="pt-BR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pt-BR" sz="11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X</a:t>
                      </a:r>
                      <a:endParaRPr lang="pt-BR" altLang="en-US" sz="11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ysClr val="windowText" lastClr="000000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pt-BR" sz="1100" b="1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Comportamentos:</a:t>
                      </a:r>
                      <a:endParaRPr lang="pt-BR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pt-BR" sz="11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X</a:t>
                      </a:r>
                      <a:endParaRPr lang="pt-BR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Reddit Sans" pitchFamily="2" charset="0"/>
                        <a:cs typeface="Calibri" panose="020F0502020204030204" pitchFamily="34" charset="0"/>
                      </a:endParaRPr>
                    </a:p>
                  </a:txBody>
                  <a:tcPr marL="137160" marR="137160" marT="137160" marB="137160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379730" y="1557020"/>
            <a:ext cx="11511915" cy="1012190"/>
          </a:xfrm>
          <a:prstGeom prst="rect">
            <a:avLst/>
          </a:prstGeom>
          <a:solidFill>
            <a:srgbClr val="0E2841">
              <a:lumMod val="75000"/>
              <a:lumOff val="25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pt-BR">
              <a:solidFill>
                <a:sysClr val="window" lastClr="FFFFFF"/>
              </a:solidFill>
              <a:latin typeface="Aptos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631214" y="1615366"/>
            <a:ext cx="369902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b="1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Fulano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, Gerente XXX</a:t>
            </a:r>
            <a:b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</a:b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(PME do setor de serviços - 45 funcionários)</a:t>
            </a:r>
            <a:endParaRPr lang="pt-BR" sz="1400" kern="0" dirty="0">
              <a:solidFill>
                <a:sysClr val="window" lastClr="FFFFFF"/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  <a:p>
            <a:pPr>
              <a:buClr>
                <a:srgbClr val="000000"/>
              </a:buClr>
              <a:buFont typeface="Arial" panose="020B0604020202020204"/>
              <a:buNone/>
              <a:tabLst>
                <a:tab pos="1025525" algn="l"/>
              </a:tabLst>
            </a:pPr>
            <a:r>
              <a:rPr lang="pt-BR" sz="1400" b="1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Idade: 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XX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 anos - </a:t>
            </a:r>
            <a:r>
              <a:rPr lang="pt-BR" sz="1400" b="1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Localização: 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XX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, SP</a:t>
            </a:r>
            <a:endParaRPr lang="pt-BR" sz="1400" kern="0" dirty="0">
              <a:solidFill>
                <a:sysClr val="window" lastClr="FFFFFF"/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  <a:p>
            <a:pPr>
              <a:buClr>
                <a:srgbClr val="000000"/>
              </a:buClr>
              <a:buFont typeface="Arial" panose="020B0604020202020204"/>
              <a:buNone/>
              <a:tabLst>
                <a:tab pos="1025525" algn="l"/>
              </a:tabLst>
            </a:pPr>
            <a:r>
              <a:rPr lang="pt-BR" sz="1400" b="1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Esta Civil: </a:t>
            </a:r>
            <a:r>
              <a:rPr lang="pt-BR" sz="1400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XXX</a:t>
            </a:r>
            <a:endParaRPr lang="pt-BR" sz="1400" kern="0" dirty="0">
              <a:solidFill>
                <a:sysClr val="window" lastClr="FFFFFF"/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0" name="CaixaDeTexto 18"/>
          <p:cNvSpPr txBox="1"/>
          <p:nvPr/>
        </p:nvSpPr>
        <p:spPr>
          <a:xfrm>
            <a:off x="6078855" y="1704340"/>
            <a:ext cx="563816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1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dirty="0">
                <a:solidFill>
                  <a:sysClr val="window" lastClr="FFFFFF"/>
                </a:solidFill>
                <a:effectLst/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</a:rPr>
              <a:t>“</a:t>
            </a:r>
            <a:r>
              <a:rPr lang="pt-BR" sz="1400" dirty="0">
                <a:solidFill>
                  <a:sysClr val="window" lastClr="FFFFFF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</a:rPr>
              <a:t>Eu preciso ...</a:t>
            </a:r>
            <a:r>
              <a:rPr lang="pt-BR" sz="1400" b="0" i="0" u="none" strike="noStrike" dirty="0">
                <a:solidFill>
                  <a:sysClr val="window" lastClr="FFFFFF"/>
                </a:solidFill>
                <a:effectLst/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</a:rPr>
              <a:t>”</a:t>
            </a:r>
            <a:endParaRPr lang="pt-BR" sz="1400" b="0" i="0" u="none" strike="noStrike" dirty="0">
              <a:solidFill>
                <a:sysClr val="window" lastClr="FFFFFF"/>
              </a:solidFill>
              <a:effectLst/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</a:endParaRPr>
          </a:p>
        </p:txBody>
      </p:sp>
      <p:pic>
        <p:nvPicPr>
          <p:cNvPr id="6" name="Imagem 5" descr="43cc80b4c098e43a988c535eaba42c53-person-user-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0" y="1628775"/>
            <a:ext cx="797560" cy="797560"/>
          </a:xfrm>
          <a:prstGeom prst="rect">
            <a:avLst/>
          </a:prstGeom>
        </p:spPr>
      </p:pic>
      <p:sp>
        <p:nvSpPr>
          <p:cNvPr id="9" name="Retângulo arredondado 8"/>
          <p:cNvSpPr/>
          <p:nvPr/>
        </p:nvSpPr>
        <p:spPr>
          <a:xfrm>
            <a:off x="1343025" y="146272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1</a:t>
            </a:r>
            <a:endParaRPr lang="pt-BR" altLang="en-US"/>
          </a:p>
        </p:txBody>
      </p:sp>
      <p:sp>
        <p:nvSpPr>
          <p:cNvPr id="11" name="Retângulo arredondado 10"/>
          <p:cNvSpPr/>
          <p:nvPr/>
        </p:nvSpPr>
        <p:spPr>
          <a:xfrm>
            <a:off x="11424920" y="353599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2</a:t>
            </a:r>
            <a:endParaRPr lang="pt-BR" altLang="en-US"/>
          </a:p>
        </p:txBody>
      </p:sp>
      <p:sp>
        <p:nvSpPr>
          <p:cNvPr id="12" name="Retângulo arredondado 11"/>
          <p:cNvSpPr/>
          <p:nvPr/>
        </p:nvSpPr>
        <p:spPr>
          <a:xfrm>
            <a:off x="9120505" y="353599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3</a:t>
            </a:r>
            <a:endParaRPr lang="pt-BR" altLang="en-US"/>
          </a:p>
        </p:txBody>
      </p:sp>
      <p:sp>
        <p:nvSpPr>
          <p:cNvPr id="13" name="Retângulo arredondado 12"/>
          <p:cNvSpPr/>
          <p:nvPr/>
        </p:nvSpPr>
        <p:spPr>
          <a:xfrm>
            <a:off x="6456045" y="353599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4</a:t>
            </a:r>
            <a:endParaRPr lang="pt-BR" altLang="en-US"/>
          </a:p>
        </p:txBody>
      </p:sp>
      <p:sp>
        <p:nvSpPr>
          <p:cNvPr id="14" name="Retângulo arredondado 13"/>
          <p:cNvSpPr/>
          <p:nvPr/>
        </p:nvSpPr>
        <p:spPr>
          <a:xfrm>
            <a:off x="4295775" y="353599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5</a:t>
            </a:r>
            <a:endParaRPr lang="pt-BR" altLang="en-US"/>
          </a:p>
        </p:txBody>
      </p:sp>
      <p:sp>
        <p:nvSpPr>
          <p:cNvPr id="15" name="Retângulo arredondado 14"/>
          <p:cNvSpPr/>
          <p:nvPr/>
        </p:nvSpPr>
        <p:spPr>
          <a:xfrm>
            <a:off x="1631315" y="353599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6</a:t>
            </a:r>
            <a:endParaRPr lang="pt-BR" altLang="en-US"/>
          </a:p>
        </p:txBody>
      </p:sp>
      <p:sp>
        <p:nvSpPr>
          <p:cNvPr id="16" name="Retângulo arredondado 15"/>
          <p:cNvSpPr/>
          <p:nvPr/>
        </p:nvSpPr>
        <p:spPr>
          <a:xfrm>
            <a:off x="2063750" y="270891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7</a:t>
            </a:r>
            <a:endParaRPr lang="pt-BR" altLang="en-US"/>
          </a:p>
        </p:txBody>
      </p:sp>
      <p:sp>
        <p:nvSpPr>
          <p:cNvPr id="17" name="Retângulo arredondado 16"/>
          <p:cNvSpPr/>
          <p:nvPr/>
        </p:nvSpPr>
        <p:spPr>
          <a:xfrm>
            <a:off x="7698105" y="146272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8</a:t>
            </a:r>
            <a:endParaRPr lang="pt-BR" altLang="en-US"/>
          </a:p>
        </p:txBody>
      </p:sp>
      <p:sp>
        <p:nvSpPr>
          <p:cNvPr id="65" name="Arredondar Retângulo de Canto Único 64"/>
          <p:cNvSpPr/>
          <p:nvPr/>
        </p:nvSpPr>
        <p:spPr>
          <a:xfrm>
            <a:off x="191135" y="580961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" name="Arredondar Retângulo de Canto Único 6"/>
          <p:cNvSpPr/>
          <p:nvPr/>
        </p:nvSpPr>
        <p:spPr>
          <a:xfrm>
            <a:off x="191135" y="5209540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1" name="Arredondar Retângulo de Canto Único 70"/>
          <p:cNvSpPr/>
          <p:nvPr/>
        </p:nvSpPr>
        <p:spPr>
          <a:xfrm>
            <a:off x="191135" y="465264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/>
          <p:cNvSpPr txBox="1"/>
          <p:nvPr/>
        </p:nvSpPr>
        <p:spPr>
          <a:xfrm>
            <a:off x="7175500" y="881380"/>
            <a:ext cx="5019675" cy="5035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68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ysClr val="window" lastClr="FFFFFF"/>
                </a:solidFill>
              </a:defRPr>
            </a:lvl1pPr>
            <a:lvl2pPr>
              <a:defRPr>
                <a:solidFill>
                  <a:sysClr val="window" lastClr="FFFFFF"/>
                </a:solidFill>
              </a:defRPr>
            </a:lvl2pPr>
            <a:lvl3pPr>
              <a:defRPr>
                <a:solidFill>
                  <a:sysClr val="window" lastClr="FFFFFF"/>
                </a:solidFill>
              </a:defRPr>
            </a:lvl3pPr>
            <a:lvl4pPr>
              <a:defRPr>
                <a:solidFill>
                  <a:sysClr val="window" lastClr="FFFFFF"/>
                </a:solidFill>
              </a:defRPr>
            </a:lvl4pPr>
            <a:lvl5pPr>
              <a:defRPr>
                <a:solidFill>
                  <a:sysClr val="window" lastClr="FFFFFF"/>
                </a:solidFill>
              </a:defRPr>
            </a:lvl5pPr>
            <a:lvl6pPr>
              <a:defRPr>
                <a:solidFill>
                  <a:sysClr val="window" lastClr="FFFFFF"/>
                </a:solidFill>
              </a:defRPr>
            </a:lvl6pPr>
            <a:lvl7pPr>
              <a:defRPr>
                <a:solidFill>
                  <a:sysClr val="window" lastClr="FFFFFF"/>
                </a:solidFill>
              </a:defRPr>
            </a:lvl7pPr>
            <a:lvl8pPr>
              <a:defRPr>
                <a:solidFill>
                  <a:sysClr val="window" lastClr="FFFFFF"/>
                </a:solidFill>
              </a:defRPr>
            </a:lvl8pPr>
            <a:lvl9pPr>
              <a:defRPr>
                <a:solidFill>
                  <a:sysClr val="window" lastClr="FFFFFF"/>
                </a:solidFill>
              </a:defRPr>
            </a:lvl9pPr>
          </a:lstStyle>
          <a:p>
            <a:pPr defTabSz="914400"/>
            <a:endParaRPr lang="pt-BR" sz="28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ixaDeTexto 3"/>
          <p:cNvSpPr txBox="1"/>
          <p:nvPr/>
        </p:nvSpPr>
        <p:spPr>
          <a:xfrm>
            <a:off x="7195185" y="830580"/>
            <a:ext cx="49993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pt-BR" sz="3200" b="1" spc="-6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Canvas da Proposta de Valor</a:t>
            </a:r>
            <a:endParaRPr lang="pt-BR" sz="3200" b="1" spc="-60" dirty="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647825" y="2221230"/>
            <a:ext cx="4116070" cy="41021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pt-BR" altLang="en-US"/>
          </a:p>
        </p:txBody>
      </p:sp>
      <p:sp>
        <p:nvSpPr>
          <p:cNvPr id="7" name="Elipse 6"/>
          <p:cNvSpPr/>
          <p:nvPr/>
        </p:nvSpPr>
        <p:spPr>
          <a:xfrm>
            <a:off x="6327775" y="2198370"/>
            <a:ext cx="4307840" cy="418973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pt-BR" altLang="en-US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6062345" y="4278630"/>
            <a:ext cx="282575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5768975" y="4272280"/>
            <a:ext cx="282575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TextBox 9"/>
          <p:cNvSpPr txBox="1"/>
          <p:nvPr/>
        </p:nvSpPr>
        <p:spPr>
          <a:xfrm>
            <a:off x="1617980" y="1656080"/>
            <a:ext cx="41459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pt-BR" sz="2000" b="1" kern="0" dirty="0">
                <a:solidFill>
                  <a:srgbClr val="002060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Proposta de Valor</a:t>
            </a:r>
            <a:endParaRPr lang="pt-BR" sz="2000" b="1" kern="0" dirty="0">
              <a:solidFill>
                <a:srgbClr val="002060"/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6652260" y="1693545"/>
            <a:ext cx="3609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 panose="020B0604020202020204"/>
              <a:buNone/>
            </a:pPr>
            <a:r>
              <a:rPr lang="pt-BR" sz="2000" b="1" kern="0" dirty="0">
                <a:solidFill>
                  <a:srgbClr val="002060"/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Perfil do  Cliente</a:t>
            </a:r>
            <a:endParaRPr lang="pt-BR" sz="2000" b="1" kern="0" dirty="0">
              <a:solidFill>
                <a:srgbClr val="002060"/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25995" y="2469515"/>
            <a:ext cx="23564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Ganhos do Cliente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9263380" y="3387725"/>
            <a:ext cx="1242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Tarefas do Cliente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5" name="TextBox 9"/>
          <p:cNvSpPr txBox="1"/>
          <p:nvPr/>
        </p:nvSpPr>
        <p:spPr>
          <a:xfrm>
            <a:off x="6600190" y="4392295"/>
            <a:ext cx="23564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Dores do Cliente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2063750" y="2308860"/>
            <a:ext cx="23564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Criadores de Ganho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729105" y="3593465"/>
            <a:ext cx="1259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Produtos e Serviços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cxnSp>
        <p:nvCxnSpPr>
          <p:cNvPr id="18" name="Conector Reto 17"/>
          <p:cNvCxnSpPr/>
          <p:nvPr/>
        </p:nvCxnSpPr>
        <p:spPr>
          <a:xfrm flipH="1">
            <a:off x="3683635" y="4272280"/>
            <a:ext cx="205994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649095" y="2221865"/>
            <a:ext cx="2017395" cy="201739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1648460" y="4319905"/>
            <a:ext cx="2018030" cy="201803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H="1">
            <a:off x="6346825" y="4293235"/>
            <a:ext cx="169354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Conector Reto 21"/>
          <p:cNvCxnSpPr>
            <a:stCxn id="7" idx="7"/>
            <a:endCxn id="62" idx="4"/>
          </p:cNvCxnSpPr>
          <p:nvPr/>
        </p:nvCxnSpPr>
        <p:spPr>
          <a:xfrm flipH="1">
            <a:off x="8676005" y="2811780"/>
            <a:ext cx="1329055" cy="126428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Conector Reto 22"/>
          <p:cNvCxnSpPr>
            <a:stCxn id="7" idx="5"/>
            <a:endCxn id="61" idx="21"/>
          </p:cNvCxnSpPr>
          <p:nvPr/>
        </p:nvCxnSpPr>
        <p:spPr>
          <a:xfrm flipH="1" flipV="1">
            <a:off x="8642985" y="4426585"/>
            <a:ext cx="1362075" cy="134810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Freeform 316"/>
          <p:cNvSpPr>
            <a:spLocks noEditPoints="1"/>
          </p:cNvSpPr>
          <p:nvPr/>
        </p:nvSpPr>
        <p:spPr bwMode="auto">
          <a:xfrm>
            <a:off x="10132695" y="3644900"/>
            <a:ext cx="285750" cy="382905"/>
          </a:xfrm>
          <a:custGeom>
            <a:avLst/>
            <a:gdLst>
              <a:gd name="T0" fmla="*/ 26 w 157"/>
              <a:gd name="T1" fmla="*/ 77 h 210"/>
              <a:gd name="T2" fmla="*/ 40 w 157"/>
              <a:gd name="T3" fmla="*/ 63 h 210"/>
              <a:gd name="T4" fmla="*/ 40 w 157"/>
              <a:gd name="T5" fmla="*/ 88 h 210"/>
              <a:gd name="T6" fmla="*/ 26 w 157"/>
              <a:gd name="T7" fmla="*/ 102 h 210"/>
              <a:gd name="T8" fmla="*/ 40 w 157"/>
              <a:gd name="T9" fmla="*/ 88 h 210"/>
              <a:gd name="T10" fmla="*/ 26 w 157"/>
              <a:gd name="T11" fmla="*/ 112 h 210"/>
              <a:gd name="T12" fmla="*/ 40 w 157"/>
              <a:gd name="T13" fmla="*/ 126 h 210"/>
              <a:gd name="T14" fmla="*/ 40 w 157"/>
              <a:gd name="T15" fmla="*/ 137 h 210"/>
              <a:gd name="T16" fmla="*/ 26 w 157"/>
              <a:gd name="T17" fmla="*/ 151 h 210"/>
              <a:gd name="T18" fmla="*/ 40 w 157"/>
              <a:gd name="T19" fmla="*/ 137 h 210"/>
              <a:gd name="T20" fmla="*/ 40 w 157"/>
              <a:gd name="T21" fmla="*/ 176 h 210"/>
              <a:gd name="T22" fmla="*/ 26 w 157"/>
              <a:gd name="T23" fmla="*/ 162 h 210"/>
              <a:gd name="T24" fmla="*/ 49 w 157"/>
              <a:gd name="T25" fmla="*/ 176 h 210"/>
              <a:gd name="T26" fmla="*/ 132 w 157"/>
              <a:gd name="T27" fmla="*/ 168 h 210"/>
              <a:gd name="T28" fmla="*/ 49 w 157"/>
              <a:gd name="T29" fmla="*/ 176 h 210"/>
              <a:gd name="T30" fmla="*/ 49 w 157"/>
              <a:gd name="T31" fmla="*/ 143 h 210"/>
              <a:gd name="T32" fmla="*/ 132 w 157"/>
              <a:gd name="T33" fmla="*/ 151 h 210"/>
              <a:gd name="T34" fmla="*/ 132 w 157"/>
              <a:gd name="T35" fmla="*/ 118 h 210"/>
              <a:gd name="T36" fmla="*/ 49 w 157"/>
              <a:gd name="T37" fmla="*/ 126 h 210"/>
              <a:gd name="T38" fmla="*/ 132 w 157"/>
              <a:gd name="T39" fmla="*/ 118 h 210"/>
              <a:gd name="T40" fmla="*/ 49 w 157"/>
              <a:gd name="T41" fmla="*/ 69 h 210"/>
              <a:gd name="T42" fmla="*/ 132 w 157"/>
              <a:gd name="T43" fmla="*/ 77 h 210"/>
              <a:gd name="T44" fmla="*/ 132 w 157"/>
              <a:gd name="T45" fmla="*/ 94 h 210"/>
              <a:gd name="T46" fmla="*/ 49 w 157"/>
              <a:gd name="T47" fmla="*/ 102 h 210"/>
              <a:gd name="T48" fmla="*/ 132 w 157"/>
              <a:gd name="T49" fmla="*/ 94 h 210"/>
              <a:gd name="T50" fmla="*/ 66 w 157"/>
              <a:gd name="T51" fmla="*/ 13 h 210"/>
              <a:gd name="T52" fmla="*/ 92 w 157"/>
              <a:gd name="T53" fmla="*/ 13 h 210"/>
              <a:gd name="T54" fmla="*/ 129 w 157"/>
              <a:gd name="T55" fmla="*/ 40 h 210"/>
              <a:gd name="T56" fmla="*/ 42 w 157"/>
              <a:gd name="T57" fmla="*/ 26 h 210"/>
              <a:gd name="T58" fmla="*/ 79 w 157"/>
              <a:gd name="T59" fmla="*/ 16 h 210"/>
              <a:gd name="T60" fmla="*/ 79 w 157"/>
              <a:gd name="T61" fmla="*/ 10 h 210"/>
              <a:gd name="T62" fmla="*/ 147 w 157"/>
              <a:gd name="T63" fmla="*/ 18 h 210"/>
              <a:gd name="T64" fmla="*/ 118 w 157"/>
              <a:gd name="T65" fmla="*/ 20 h 210"/>
              <a:gd name="T66" fmla="*/ 145 w 157"/>
              <a:gd name="T67" fmla="*/ 30 h 210"/>
              <a:gd name="T68" fmla="*/ 12 w 157"/>
              <a:gd name="T69" fmla="*/ 198 h 210"/>
              <a:gd name="T70" fmla="*/ 27 w 157"/>
              <a:gd name="T71" fmla="*/ 30 h 210"/>
              <a:gd name="T72" fmla="*/ 48 w 157"/>
              <a:gd name="T73" fmla="*/ 18 h 210"/>
              <a:gd name="T74" fmla="*/ 0 w 157"/>
              <a:gd name="T75" fmla="*/ 28 h 210"/>
              <a:gd name="T76" fmla="*/ 10 w 157"/>
              <a:gd name="T77" fmla="*/ 210 h 210"/>
              <a:gd name="T78" fmla="*/ 157 w 157"/>
              <a:gd name="T79" fmla="*/ 200 h 210"/>
              <a:gd name="T80" fmla="*/ 147 w 157"/>
              <a:gd name="T81" fmla="*/ 1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7" h="210">
                <a:moveTo>
                  <a:pt x="40" y="77"/>
                </a:moveTo>
                <a:cubicBezTo>
                  <a:pt x="26" y="77"/>
                  <a:pt x="26" y="77"/>
                  <a:pt x="26" y="77"/>
                </a:cubicBezTo>
                <a:cubicBezTo>
                  <a:pt x="26" y="63"/>
                  <a:pt x="26" y="63"/>
                  <a:pt x="26" y="63"/>
                </a:cubicBezTo>
                <a:cubicBezTo>
                  <a:pt x="40" y="63"/>
                  <a:pt x="40" y="63"/>
                  <a:pt x="40" y="63"/>
                </a:cubicBezTo>
                <a:lnTo>
                  <a:pt x="40" y="77"/>
                </a:lnTo>
                <a:close/>
                <a:moveTo>
                  <a:pt x="40" y="88"/>
                </a:moveTo>
                <a:cubicBezTo>
                  <a:pt x="26" y="88"/>
                  <a:pt x="26" y="88"/>
                  <a:pt x="26" y="88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40" y="102"/>
                  <a:pt x="40" y="102"/>
                  <a:pt x="40" y="102"/>
                </a:cubicBezTo>
                <a:lnTo>
                  <a:pt x="40" y="88"/>
                </a:lnTo>
                <a:close/>
                <a:moveTo>
                  <a:pt x="40" y="112"/>
                </a:moveTo>
                <a:cubicBezTo>
                  <a:pt x="26" y="112"/>
                  <a:pt x="26" y="112"/>
                  <a:pt x="26" y="112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40" y="126"/>
                  <a:pt x="40" y="126"/>
                  <a:pt x="40" y="126"/>
                </a:cubicBezTo>
                <a:lnTo>
                  <a:pt x="40" y="112"/>
                </a:lnTo>
                <a:close/>
                <a:moveTo>
                  <a:pt x="40" y="137"/>
                </a:moveTo>
                <a:cubicBezTo>
                  <a:pt x="26" y="137"/>
                  <a:pt x="26" y="137"/>
                  <a:pt x="26" y="137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40" y="151"/>
                  <a:pt x="40" y="151"/>
                  <a:pt x="40" y="151"/>
                </a:cubicBezTo>
                <a:lnTo>
                  <a:pt x="40" y="137"/>
                </a:lnTo>
                <a:close/>
                <a:moveTo>
                  <a:pt x="26" y="176"/>
                </a:moveTo>
                <a:cubicBezTo>
                  <a:pt x="40" y="176"/>
                  <a:pt x="40" y="176"/>
                  <a:pt x="40" y="17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26" y="162"/>
                  <a:pt x="26" y="162"/>
                  <a:pt x="26" y="162"/>
                </a:cubicBezTo>
                <a:lnTo>
                  <a:pt x="26" y="176"/>
                </a:lnTo>
                <a:close/>
                <a:moveTo>
                  <a:pt x="49" y="176"/>
                </a:moveTo>
                <a:cubicBezTo>
                  <a:pt x="132" y="176"/>
                  <a:pt x="132" y="176"/>
                  <a:pt x="132" y="176"/>
                </a:cubicBezTo>
                <a:cubicBezTo>
                  <a:pt x="132" y="168"/>
                  <a:pt x="132" y="168"/>
                  <a:pt x="132" y="168"/>
                </a:cubicBezTo>
                <a:cubicBezTo>
                  <a:pt x="49" y="168"/>
                  <a:pt x="49" y="168"/>
                  <a:pt x="49" y="168"/>
                </a:cubicBezTo>
                <a:lnTo>
                  <a:pt x="49" y="176"/>
                </a:lnTo>
                <a:close/>
                <a:moveTo>
                  <a:pt x="132" y="143"/>
                </a:moveTo>
                <a:cubicBezTo>
                  <a:pt x="49" y="143"/>
                  <a:pt x="49" y="143"/>
                  <a:pt x="49" y="143"/>
                </a:cubicBezTo>
                <a:cubicBezTo>
                  <a:pt x="49" y="151"/>
                  <a:pt x="49" y="151"/>
                  <a:pt x="49" y="151"/>
                </a:cubicBezTo>
                <a:cubicBezTo>
                  <a:pt x="132" y="151"/>
                  <a:pt x="132" y="151"/>
                  <a:pt x="132" y="151"/>
                </a:cubicBezTo>
                <a:lnTo>
                  <a:pt x="132" y="143"/>
                </a:lnTo>
                <a:close/>
                <a:moveTo>
                  <a:pt x="132" y="118"/>
                </a:moveTo>
                <a:cubicBezTo>
                  <a:pt x="49" y="118"/>
                  <a:pt x="49" y="118"/>
                  <a:pt x="49" y="118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132" y="126"/>
                  <a:pt x="132" y="126"/>
                  <a:pt x="132" y="126"/>
                </a:cubicBezTo>
                <a:lnTo>
                  <a:pt x="132" y="118"/>
                </a:lnTo>
                <a:close/>
                <a:moveTo>
                  <a:pt x="132" y="69"/>
                </a:moveTo>
                <a:cubicBezTo>
                  <a:pt x="49" y="69"/>
                  <a:pt x="49" y="69"/>
                  <a:pt x="49" y="69"/>
                </a:cubicBezTo>
                <a:cubicBezTo>
                  <a:pt x="49" y="77"/>
                  <a:pt x="49" y="77"/>
                  <a:pt x="49" y="77"/>
                </a:cubicBezTo>
                <a:cubicBezTo>
                  <a:pt x="132" y="77"/>
                  <a:pt x="132" y="77"/>
                  <a:pt x="132" y="77"/>
                </a:cubicBezTo>
                <a:lnTo>
                  <a:pt x="132" y="69"/>
                </a:lnTo>
                <a:close/>
                <a:moveTo>
                  <a:pt x="132" y="94"/>
                </a:moveTo>
                <a:cubicBezTo>
                  <a:pt x="49" y="94"/>
                  <a:pt x="49" y="94"/>
                  <a:pt x="49" y="94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132" y="102"/>
                  <a:pt x="132" y="102"/>
                  <a:pt x="132" y="102"/>
                </a:cubicBezTo>
                <a:lnTo>
                  <a:pt x="132" y="94"/>
                </a:lnTo>
                <a:close/>
                <a:moveTo>
                  <a:pt x="42" y="26"/>
                </a:moveTo>
                <a:cubicBezTo>
                  <a:pt x="62" y="20"/>
                  <a:pt x="66" y="17"/>
                  <a:pt x="66" y="13"/>
                </a:cubicBezTo>
                <a:cubicBezTo>
                  <a:pt x="66" y="5"/>
                  <a:pt x="72" y="0"/>
                  <a:pt x="79" y="0"/>
                </a:cubicBezTo>
                <a:cubicBezTo>
                  <a:pt x="86" y="0"/>
                  <a:pt x="92" y="5"/>
                  <a:pt x="92" y="13"/>
                </a:cubicBezTo>
                <a:cubicBezTo>
                  <a:pt x="92" y="17"/>
                  <a:pt x="95" y="20"/>
                  <a:pt x="116" y="26"/>
                </a:cubicBezTo>
                <a:cubicBezTo>
                  <a:pt x="128" y="29"/>
                  <a:pt x="129" y="40"/>
                  <a:pt x="129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9" y="40"/>
                  <a:pt x="29" y="29"/>
                  <a:pt x="42" y="26"/>
                </a:cubicBezTo>
                <a:moveTo>
                  <a:pt x="76" y="13"/>
                </a:moveTo>
                <a:cubicBezTo>
                  <a:pt x="76" y="15"/>
                  <a:pt x="77" y="16"/>
                  <a:pt x="79" y="16"/>
                </a:cubicBezTo>
                <a:cubicBezTo>
                  <a:pt x="81" y="16"/>
                  <a:pt x="82" y="15"/>
                  <a:pt x="82" y="13"/>
                </a:cubicBezTo>
                <a:cubicBezTo>
                  <a:pt x="82" y="11"/>
                  <a:pt x="81" y="10"/>
                  <a:pt x="79" y="10"/>
                </a:cubicBezTo>
                <a:cubicBezTo>
                  <a:pt x="77" y="10"/>
                  <a:pt x="76" y="11"/>
                  <a:pt x="76" y="13"/>
                </a:cubicBezTo>
                <a:moveTo>
                  <a:pt x="147" y="18"/>
                </a:moveTo>
                <a:cubicBezTo>
                  <a:pt x="110" y="18"/>
                  <a:pt x="110" y="18"/>
                  <a:pt x="110" y="18"/>
                </a:cubicBezTo>
                <a:cubicBezTo>
                  <a:pt x="112" y="18"/>
                  <a:pt x="115" y="19"/>
                  <a:pt x="118" y="20"/>
                </a:cubicBezTo>
                <a:cubicBezTo>
                  <a:pt x="124" y="22"/>
                  <a:pt x="129" y="26"/>
                  <a:pt x="131" y="30"/>
                </a:cubicBezTo>
                <a:cubicBezTo>
                  <a:pt x="145" y="30"/>
                  <a:pt x="145" y="30"/>
                  <a:pt x="145" y="30"/>
                </a:cubicBezTo>
                <a:cubicBezTo>
                  <a:pt x="145" y="198"/>
                  <a:pt x="145" y="198"/>
                  <a:pt x="145" y="198"/>
                </a:cubicBezTo>
                <a:cubicBezTo>
                  <a:pt x="12" y="198"/>
                  <a:pt x="12" y="198"/>
                  <a:pt x="12" y="198"/>
                </a:cubicBezTo>
                <a:cubicBezTo>
                  <a:pt x="12" y="30"/>
                  <a:pt x="12" y="30"/>
                  <a:pt x="12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9" y="26"/>
                  <a:pt x="33" y="22"/>
                  <a:pt x="40" y="20"/>
                </a:cubicBezTo>
                <a:cubicBezTo>
                  <a:pt x="43" y="19"/>
                  <a:pt x="46" y="18"/>
                  <a:pt x="48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5" y="18"/>
                  <a:pt x="0" y="22"/>
                  <a:pt x="0" y="28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05"/>
                  <a:pt x="5" y="210"/>
                  <a:pt x="10" y="210"/>
                </a:cubicBezTo>
                <a:cubicBezTo>
                  <a:pt x="147" y="210"/>
                  <a:pt x="147" y="210"/>
                  <a:pt x="147" y="210"/>
                </a:cubicBezTo>
                <a:cubicBezTo>
                  <a:pt x="153" y="210"/>
                  <a:pt x="157" y="205"/>
                  <a:pt x="157" y="200"/>
                </a:cubicBezTo>
                <a:cubicBezTo>
                  <a:pt x="157" y="28"/>
                  <a:pt x="157" y="28"/>
                  <a:pt x="157" y="28"/>
                </a:cubicBezTo>
                <a:cubicBezTo>
                  <a:pt x="157" y="22"/>
                  <a:pt x="153" y="18"/>
                  <a:pt x="147" y="18"/>
                </a:cubicBezTo>
              </a:path>
            </a:pathLst>
          </a:custGeom>
          <a:solidFill>
            <a:schemeClr val="tx2"/>
          </a:solidFill>
          <a:ln>
            <a:solidFill>
              <a:srgbClr val="00206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3791585" y="4433570"/>
            <a:ext cx="23564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 panose="020B0604020202020204"/>
              <a:buNone/>
            </a:pPr>
            <a:r>
              <a:rPr lang="pt-BR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Reddit Sans" pitchFamily="2" charset="0"/>
                <a:cs typeface="Calibri" panose="020F0502020204030204" pitchFamily="34" charset="0"/>
                <a:sym typeface="Arial" panose="020B0604020202020204"/>
              </a:rPr>
              <a:t>Aliviador de Dor</a:t>
            </a:r>
            <a:endParaRPr lang="pt-BR" sz="1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Reddit Sans" pitchFamily="2" charset="0"/>
              <a:cs typeface="Calibri" panose="020F0502020204030204" pitchFamily="34" charset="0"/>
              <a:sym typeface="Arial" panose="020B0604020202020204"/>
            </a:endParaRPr>
          </a:p>
        </p:txBody>
      </p:sp>
      <p:grpSp>
        <p:nvGrpSpPr>
          <p:cNvPr id="33" name="Group 32"/>
          <p:cNvGrpSpPr/>
          <p:nvPr/>
        </p:nvGrpSpPr>
        <p:grpSpPr>
          <a:xfrm rot="0">
            <a:off x="6407785" y="4411345"/>
            <a:ext cx="252095" cy="287655"/>
            <a:chOff x="3281363" y="2706688"/>
            <a:chExt cx="669925" cy="763587"/>
          </a:xfrm>
          <a:solidFill>
            <a:srgbClr val="002060"/>
          </a:solidFill>
        </p:grpSpPr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3281363" y="2706688"/>
              <a:ext cx="669925" cy="763587"/>
            </a:xfrm>
            <a:custGeom>
              <a:avLst/>
              <a:gdLst>
                <a:gd name="T0" fmla="*/ 291 w 397"/>
                <a:gd name="T1" fmla="*/ 14 h 453"/>
                <a:gd name="T2" fmla="*/ 103 w 397"/>
                <a:gd name="T3" fmla="*/ 30 h 453"/>
                <a:gd name="T4" fmla="*/ 34 w 397"/>
                <a:gd name="T5" fmla="*/ 119 h 453"/>
                <a:gd name="T6" fmla="*/ 34 w 397"/>
                <a:gd name="T7" fmla="*/ 175 h 453"/>
                <a:gd name="T8" fmla="*/ 35 w 397"/>
                <a:gd name="T9" fmla="*/ 180 h 453"/>
                <a:gd name="T10" fmla="*/ 19 w 397"/>
                <a:gd name="T11" fmla="*/ 205 h 453"/>
                <a:gd name="T12" fmla="*/ 7 w 397"/>
                <a:gd name="T13" fmla="*/ 223 h 453"/>
                <a:gd name="T14" fmla="*/ 7 w 397"/>
                <a:gd name="T15" fmla="*/ 223 h 453"/>
                <a:gd name="T16" fmla="*/ 18 w 397"/>
                <a:gd name="T17" fmla="*/ 273 h 453"/>
                <a:gd name="T18" fmla="*/ 25 w 397"/>
                <a:gd name="T19" fmla="*/ 297 h 453"/>
                <a:gd name="T20" fmla="*/ 37 w 397"/>
                <a:gd name="T21" fmla="*/ 328 h 453"/>
                <a:gd name="T22" fmla="*/ 37 w 397"/>
                <a:gd name="T23" fmla="*/ 351 h 453"/>
                <a:gd name="T24" fmla="*/ 85 w 397"/>
                <a:gd name="T25" fmla="*/ 391 h 453"/>
                <a:gd name="T26" fmla="*/ 123 w 397"/>
                <a:gd name="T27" fmla="*/ 419 h 453"/>
                <a:gd name="T28" fmla="*/ 312 w 397"/>
                <a:gd name="T29" fmla="*/ 453 h 453"/>
                <a:gd name="T30" fmla="*/ 346 w 397"/>
                <a:gd name="T31" fmla="*/ 412 h 453"/>
                <a:gd name="T32" fmla="*/ 335 w 397"/>
                <a:gd name="T33" fmla="*/ 322 h 453"/>
                <a:gd name="T34" fmla="*/ 392 w 397"/>
                <a:gd name="T35" fmla="*/ 211 h 453"/>
                <a:gd name="T36" fmla="*/ 356 w 397"/>
                <a:gd name="T37" fmla="*/ 60 h 453"/>
                <a:gd name="T38" fmla="*/ 317 w 397"/>
                <a:gd name="T39" fmla="*/ 306 h 453"/>
                <a:gd name="T40" fmla="*/ 322 w 397"/>
                <a:gd name="T41" fmla="*/ 416 h 453"/>
                <a:gd name="T42" fmla="*/ 312 w 397"/>
                <a:gd name="T43" fmla="*/ 428 h 453"/>
                <a:gd name="T44" fmla="*/ 147 w 397"/>
                <a:gd name="T45" fmla="*/ 418 h 453"/>
                <a:gd name="T46" fmla="*/ 131 w 397"/>
                <a:gd name="T47" fmla="*/ 357 h 453"/>
                <a:gd name="T48" fmla="*/ 85 w 397"/>
                <a:gd name="T49" fmla="*/ 366 h 453"/>
                <a:gd name="T50" fmla="*/ 51 w 397"/>
                <a:gd name="T51" fmla="*/ 305 h 453"/>
                <a:gd name="T52" fmla="*/ 55 w 397"/>
                <a:gd name="T53" fmla="*/ 287 h 453"/>
                <a:gd name="T54" fmla="*/ 43 w 397"/>
                <a:gd name="T55" fmla="*/ 281 h 453"/>
                <a:gd name="T56" fmla="*/ 47 w 397"/>
                <a:gd name="T57" fmla="*/ 262 h 453"/>
                <a:gd name="T58" fmla="*/ 33 w 397"/>
                <a:gd name="T59" fmla="*/ 253 h 453"/>
                <a:gd name="T60" fmla="*/ 27 w 397"/>
                <a:gd name="T61" fmla="*/ 236 h 453"/>
                <a:gd name="T62" fmla="*/ 56 w 397"/>
                <a:gd name="T63" fmla="*/ 193 h 453"/>
                <a:gd name="T64" fmla="*/ 57 w 397"/>
                <a:gd name="T65" fmla="*/ 170 h 453"/>
                <a:gd name="T66" fmla="*/ 57 w 397"/>
                <a:gd name="T67" fmla="*/ 125 h 453"/>
                <a:gd name="T68" fmla="*/ 368 w 397"/>
                <a:gd name="T69" fmla="*/ 20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7" h="453">
                  <a:moveTo>
                    <a:pt x="356" y="60"/>
                  </a:moveTo>
                  <a:cubicBezTo>
                    <a:pt x="339" y="40"/>
                    <a:pt x="317" y="25"/>
                    <a:pt x="291" y="14"/>
                  </a:cubicBezTo>
                  <a:cubicBezTo>
                    <a:pt x="268" y="5"/>
                    <a:pt x="241" y="0"/>
                    <a:pt x="214" y="0"/>
                  </a:cubicBezTo>
                  <a:cubicBezTo>
                    <a:pt x="174" y="0"/>
                    <a:pt x="135" y="11"/>
                    <a:pt x="103" y="30"/>
                  </a:cubicBezTo>
                  <a:cubicBezTo>
                    <a:pt x="86" y="40"/>
                    <a:pt x="71" y="53"/>
                    <a:pt x="60" y="67"/>
                  </a:cubicBezTo>
                  <a:cubicBezTo>
                    <a:pt x="47" y="83"/>
                    <a:pt x="38" y="100"/>
                    <a:pt x="34" y="119"/>
                  </a:cubicBezTo>
                  <a:cubicBezTo>
                    <a:pt x="29" y="136"/>
                    <a:pt x="29" y="154"/>
                    <a:pt x="33" y="170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6"/>
                    <a:pt x="34" y="178"/>
                    <a:pt x="35" y="179"/>
                  </a:cubicBezTo>
                  <a:cubicBezTo>
                    <a:pt x="35" y="179"/>
                    <a:pt x="35" y="180"/>
                    <a:pt x="35" y="180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0" y="190"/>
                    <a:pt x="25" y="197"/>
                    <a:pt x="19" y="205"/>
                  </a:cubicBezTo>
                  <a:cubicBezTo>
                    <a:pt x="15" y="211"/>
                    <a:pt x="11" y="217"/>
                    <a:pt x="7" y="223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" y="232"/>
                    <a:pt x="0" y="243"/>
                    <a:pt x="3" y="253"/>
                  </a:cubicBezTo>
                  <a:cubicBezTo>
                    <a:pt x="5" y="261"/>
                    <a:pt x="11" y="269"/>
                    <a:pt x="18" y="273"/>
                  </a:cubicBezTo>
                  <a:cubicBezTo>
                    <a:pt x="17" y="279"/>
                    <a:pt x="18" y="286"/>
                    <a:pt x="21" y="291"/>
                  </a:cubicBezTo>
                  <a:cubicBezTo>
                    <a:pt x="22" y="293"/>
                    <a:pt x="23" y="295"/>
                    <a:pt x="25" y="297"/>
                  </a:cubicBezTo>
                  <a:cubicBezTo>
                    <a:pt x="24" y="305"/>
                    <a:pt x="26" y="313"/>
                    <a:pt x="31" y="320"/>
                  </a:cubicBezTo>
                  <a:cubicBezTo>
                    <a:pt x="37" y="328"/>
                    <a:pt x="37" y="328"/>
                    <a:pt x="37" y="328"/>
                  </a:cubicBezTo>
                  <a:cubicBezTo>
                    <a:pt x="37" y="329"/>
                    <a:pt x="37" y="331"/>
                    <a:pt x="37" y="332"/>
                  </a:cubicBezTo>
                  <a:cubicBezTo>
                    <a:pt x="37" y="337"/>
                    <a:pt x="36" y="344"/>
                    <a:pt x="37" y="351"/>
                  </a:cubicBezTo>
                  <a:cubicBezTo>
                    <a:pt x="38" y="361"/>
                    <a:pt x="42" y="370"/>
                    <a:pt x="49" y="377"/>
                  </a:cubicBezTo>
                  <a:cubicBezTo>
                    <a:pt x="57" y="386"/>
                    <a:pt x="70" y="391"/>
                    <a:pt x="85" y="391"/>
                  </a:cubicBezTo>
                  <a:cubicBezTo>
                    <a:pt x="95" y="391"/>
                    <a:pt x="107" y="389"/>
                    <a:pt x="121" y="385"/>
                  </a:cubicBezTo>
                  <a:cubicBezTo>
                    <a:pt x="121" y="394"/>
                    <a:pt x="122" y="405"/>
                    <a:pt x="123" y="419"/>
                  </a:cubicBezTo>
                  <a:cubicBezTo>
                    <a:pt x="124" y="438"/>
                    <a:pt x="139" y="453"/>
                    <a:pt x="158" y="453"/>
                  </a:cubicBezTo>
                  <a:cubicBezTo>
                    <a:pt x="312" y="453"/>
                    <a:pt x="312" y="453"/>
                    <a:pt x="312" y="453"/>
                  </a:cubicBezTo>
                  <a:cubicBezTo>
                    <a:pt x="322" y="453"/>
                    <a:pt x="332" y="448"/>
                    <a:pt x="339" y="440"/>
                  </a:cubicBezTo>
                  <a:cubicBezTo>
                    <a:pt x="345" y="432"/>
                    <a:pt x="348" y="422"/>
                    <a:pt x="346" y="412"/>
                  </a:cubicBezTo>
                  <a:cubicBezTo>
                    <a:pt x="332" y="333"/>
                    <a:pt x="332" y="333"/>
                    <a:pt x="332" y="333"/>
                  </a:cubicBezTo>
                  <a:cubicBezTo>
                    <a:pt x="331" y="329"/>
                    <a:pt x="333" y="325"/>
                    <a:pt x="335" y="322"/>
                  </a:cubicBezTo>
                  <a:cubicBezTo>
                    <a:pt x="346" y="309"/>
                    <a:pt x="359" y="292"/>
                    <a:pt x="370" y="274"/>
                  </a:cubicBezTo>
                  <a:cubicBezTo>
                    <a:pt x="381" y="253"/>
                    <a:pt x="389" y="233"/>
                    <a:pt x="392" y="211"/>
                  </a:cubicBezTo>
                  <a:cubicBezTo>
                    <a:pt x="397" y="180"/>
                    <a:pt x="396" y="151"/>
                    <a:pt x="389" y="125"/>
                  </a:cubicBezTo>
                  <a:cubicBezTo>
                    <a:pt x="383" y="100"/>
                    <a:pt x="372" y="78"/>
                    <a:pt x="356" y="60"/>
                  </a:cubicBezTo>
                  <a:close/>
                  <a:moveTo>
                    <a:pt x="368" y="207"/>
                  </a:moveTo>
                  <a:cubicBezTo>
                    <a:pt x="362" y="248"/>
                    <a:pt x="340" y="278"/>
                    <a:pt x="317" y="306"/>
                  </a:cubicBezTo>
                  <a:cubicBezTo>
                    <a:pt x="309" y="315"/>
                    <a:pt x="306" y="326"/>
                    <a:pt x="308" y="337"/>
                  </a:cubicBezTo>
                  <a:cubicBezTo>
                    <a:pt x="322" y="416"/>
                    <a:pt x="322" y="416"/>
                    <a:pt x="322" y="416"/>
                  </a:cubicBezTo>
                  <a:cubicBezTo>
                    <a:pt x="323" y="419"/>
                    <a:pt x="322" y="422"/>
                    <a:pt x="320" y="425"/>
                  </a:cubicBezTo>
                  <a:cubicBezTo>
                    <a:pt x="318" y="427"/>
                    <a:pt x="315" y="428"/>
                    <a:pt x="312" y="428"/>
                  </a:cubicBezTo>
                  <a:cubicBezTo>
                    <a:pt x="158" y="428"/>
                    <a:pt x="158" y="428"/>
                    <a:pt x="158" y="428"/>
                  </a:cubicBezTo>
                  <a:cubicBezTo>
                    <a:pt x="152" y="428"/>
                    <a:pt x="147" y="424"/>
                    <a:pt x="147" y="418"/>
                  </a:cubicBezTo>
                  <a:cubicBezTo>
                    <a:pt x="146" y="391"/>
                    <a:pt x="144" y="375"/>
                    <a:pt x="143" y="366"/>
                  </a:cubicBezTo>
                  <a:cubicBezTo>
                    <a:pt x="143" y="362"/>
                    <a:pt x="137" y="357"/>
                    <a:pt x="131" y="357"/>
                  </a:cubicBezTo>
                  <a:cubicBezTo>
                    <a:pt x="130" y="357"/>
                    <a:pt x="129" y="357"/>
                    <a:pt x="128" y="357"/>
                  </a:cubicBezTo>
                  <a:cubicBezTo>
                    <a:pt x="109" y="364"/>
                    <a:pt x="95" y="366"/>
                    <a:pt x="85" y="366"/>
                  </a:cubicBezTo>
                  <a:cubicBezTo>
                    <a:pt x="48" y="366"/>
                    <a:pt x="67" y="327"/>
                    <a:pt x="60" y="318"/>
                  </a:cubicBezTo>
                  <a:cubicBezTo>
                    <a:pt x="51" y="305"/>
                    <a:pt x="51" y="305"/>
                    <a:pt x="51" y="305"/>
                  </a:cubicBezTo>
                  <a:cubicBezTo>
                    <a:pt x="48" y="302"/>
                    <a:pt x="48" y="298"/>
                    <a:pt x="50" y="295"/>
                  </a:cubicBezTo>
                  <a:cubicBezTo>
                    <a:pt x="55" y="287"/>
                    <a:pt x="55" y="287"/>
                    <a:pt x="55" y="287"/>
                  </a:cubicBezTo>
                  <a:cubicBezTo>
                    <a:pt x="49" y="285"/>
                    <a:pt x="49" y="285"/>
                    <a:pt x="49" y="285"/>
                  </a:cubicBezTo>
                  <a:cubicBezTo>
                    <a:pt x="46" y="285"/>
                    <a:pt x="44" y="283"/>
                    <a:pt x="43" y="281"/>
                  </a:cubicBezTo>
                  <a:cubicBezTo>
                    <a:pt x="42" y="278"/>
                    <a:pt x="42" y="275"/>
                    <a:pt x="43" y="273"/>
                  </a:cubicBezTo>
                  <a:cubicBezTo>
                    <a:pt x="47" y="262"/>
                    <a:pt x="47" y="262"/>
                    <a:pt x="47" y="262"/>
                  </a:cubicBezTo>
                  <a:cubicBezTo>
                    <a:pt x="48" y="261"/>
                    <a:pt x="47" y="260"/>
                    <a:pt x="46" y="260"/>
                  </a:cubicBezTo>
                  <a:cubicBezTo>
                    <a:pt x="33" y="253"/>
                    <a:pt x="33" y="253"/>
                    <a:pt x="33" y="253"/>
                  </a:cubicBezTo>
                  <a:cubicBezTo>
                    <a:pt x="29" y="252"/>
                    <a:pt x="27" y="249"/>
                    <a:pt x="26" y="246"/>
                  </a:cubicBezTo>
                  <a:cubicBezTo>
                    <a:pt x="25" y="243"/>
                    <a:pt x="25" y="239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37" y="221"/>
                    <a:pt x="48" y="208"/>
                    <a:pt x="56" y="193"/>
                  </a:cubicBezTo>
                  <a:cubicBezTo>
                    <a:pt x="59" y="186"/>
                    <a:pt x="59" y="186"/>
                    <a:pt x="59" y="186"/>
                  </a:cubicBezTo>
                  <a:cubicBezTo>
                    <a:pt x="61" y="182"/>
                    <a:pt x="59" y="174"/>
                    <a:pt x="57" y="170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4" y="152"/>
                    <a:pt x="54" y="137"/>
                    <a:pt x="57" y="125"/>
                  </a:cubicBezTo>
                  <a:cubicBezTo>
                    <a:pt x="73" y="61"/>
                    <a:pt x="144" y="25"/>
                    <a:pt x="214" y="25"/>
                  </a:cubicBezTo>
                  <a:cubicBezTo>
                    <a:pt x="301" y="25"/>
                    <a:pt x="387" y="80"/>
                    <a:pt x="368" y="2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5" name="Freeform 28"/>
            <p:cNvSpPr/>
            <p:nvPr/>
          </p:nvSpPr>
          <p:spPr bwMode="auto">
            <a:xfrm>
              <a:off x="3409950" y="2779713"/>
              <a:ext cx="473075" cy="384175"/>
            </a:xfrm>
            <a:custGeom>
              <a:avLst/>
              <a:gdLst>
                <a:gd name="T0" fmla="*/ 185 w 280"/>
                <a:gd name="T1" fmla="*/ 10 h 228"/>
                <a:gd name="T2" fmla="*/ 164 w 280"/>
                <a:gd name="T3" fmla="*/ 2 h 228"/>
                <a:gd name="T4" fmla="*/ 150 w 280"/>
                <a:gd name="T5" fmla="*/ 5 h 228"/>
                <a:gd name="T6" fmla="*/ 135 w 280"/>
                <a:gd name="T7" fmla="*/ 0 h 228"/>
                <a:gd name="T8" fmla="*/ 123 w 280"/>
                <a:gd name="T9" fmla="*/ 4 h 228"/>
                <a:gd name="T10" fmla="*/ 113 w 280"/>
                <a:gd name="T11" fmla="*/ 2 h 228"/>
                <a:gd name="T12" fmla="*/ 85 w 280"/>
                <a:gd name="T13" fmla="*/ 12 h 228"/>
                <a:gd name="T14" fmla="*/ 82 w 280"/>
                <a:gd name="T15" fmla="*/ 12 h 228"/>
                <a:gd name="T16" fmla="*/ 48 w 280"/>
                <a:gd name="T17" fmla="*/ 27 h 228"/>
                <a:gd name="T18" fmla="*/ 19 w 280"/>
                <a:gd name="T19" fmla="*/ 62 h 228"/>
                <a:gd name="T20" fmla="*/ 7 w 280"/>
                <a:gd name="T21" fmla="*/ 79 h 228"/>
                <a:gd name="T22" fmla="*/ 8 w 280"/>
                <a:gd name="T23" fmla="*/ 81 h 228"/>
                <a:gd name="T24" fmla="*/ 0 w 280"/>
                <a:gd name="T25" fmla="*/ 106 h 228"/>
                <a:gd name="T26" fmla="*/ 20 w 280"/>
                <a:gd name="T27" fmla="*/ 142 h 228"/>
                <a:gd name="T28" fmla="*/ 52 w 280"/>
                <a:gd name="T29" fmla="*/ 165 h 228"/>
                <a:gd name="T30" fmla="*/ 68 w 280"/>
                <a:gd name="T31" fmla="*/ 161 h 228"/>
                <a:gd name="T32" fmla="*/ 89 w 280"/>
                <a:gd name="T33" fmla="*/ 174 h 228"/>
                <a:gd name="T34" fmla="*/ 131 w 280"/>
                <a:gd name="T35" fmla="*/ 203 h 228"/>
                <a:gd name="T36" fmla="*/ 149 w 280"/>
                <a:gd name="T37" fmla="*/ 200 h 228"/>
                <a:gd name="T38" fmla="*/ 197 w 280"/>
                <a:gd name="T39" fmla="*/ 228 h 228"/>
                <a:gd name="T40" fmla="*/ 249 w 280"/>
                <a:gd name="T41" fmla="*/ 193 h 228"/>
                <a:gd name="T42" fmla="*/ 277 w 280"/>
                <a:gd name="T43" fmla="*/ 145 h 228"/>
                <a:gd name="T44" fmla="*/ 276 w 280"/>
                <a:gd name="T45" fmla="*/ 135 h 228"/>
                <a:gd name="T46" fmla="*/ 280 w 280"/>
                <a:gd name="T47" fmla="*/ 119 h 228"/>
                <a:gd name="T48" fmla="*/ 271 w 280"/>
                <a:gd name="T49" fmla="*/ 94 h 228"/>
                <a:gd name="T50" fmla="*/ 271 w 280"/>
                <a:gd name="T51" fmla="*/ 88 h 228"/>
                <a:gd name="T52" fmla="*/ 249 w 280"/>
                <a:gd name="T53" fmla="*/ 54 h 228"/>
                <a:gd name="T54" fmla="*/ 185 w 280"/>
                <a:gd name="T55" fmla="*/ 1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228">
                  <a:moveTo>
                    <a:pt x="185" y="10"/>
                  </a:moveTo>
                  <a:cubicBezTo>
                    <a:pt x="180" y="5"/>
                    <a:pt x="172" y="2"/>
                    <a:pt x="164" y="2"/>
                  </a:cubicBezTo>
                  <a:cubicBezTo>
                    <a:pt x="159" y="2"/>
                    <a:pt x="154" y="4"/>
                    <a:pt x="150" y="5"/>
                  </a:cubicBezTo>
                  <a:cubicBezTo>
                    <a:pt x="146" y="2"/>
                    <a:pt x="141" y="0"/>
                    <a:pt x="135" y="0"/>
                  </a:cubicBezTo>
                  <a:cubicBezTo>
                    <a:pt x="130" y="0"/>
                    <a:pt x="126" y="1"/>
                    <a:pt x="123" y="4"/>
                  </a:cubicBezTo>
                  <a:cubicBezTo>
                    <a:pt x="119" y="3"/>
                    <a:pt x="116" y="2"/>
                    <a:pt x="113" y="2"/>
                  </a:cubicBezTo>
                  <a:cubicBezTo>
                    <a:pt x="102" y="2"/>
                    <a:pt x="93" y="6"/>
                    <a:pt x="85" y="12"/>
                  </a:cubicBezTo>
                  <a:cubicBezTo>
                    <a:pt x="84" y="12"/>
                    <a:pt x="83" y="12"/>
                    <a:pt x="82" y="12"/>
                  </a:cubicBezTo>
                  <a:cubicBezTo>
                    <a:pt x="69" y="12"/>
                    <a:pt x="57" y="18"/>
                    <a:pt x="48" y="27"/>
                  </a:cubicBezTo>
                  <a:cubicBezTo>
                    <a:pt x="32" y="31"/>
                    <a:pt x="19" y="45"/>
                    <a:pt x="19" y="62"/>
                  </a:cubicBezTo>
                  <a:cubicBezTo>
                    <a:pt x="12" y="65"/>
                    <a:pt x="7" y="71"/>
                    <a:pt x="7" y="79"/>
                  </a:cubicBezTo>
                  <a:cubicBezTo>
                    <a:pt x="7" y="80"/>
                    <a:pt x="7" y="81"/>
                    <a:pt x="8" y="81"/>
                  </a:cubicBezTo>
                  <a:cubicBezTo>
                    <a:pt x="3" y="88"/>
                    <a:pt x="0" y="97"/>
                    <a:pt x="0" y="106"/>
                  </a:cubicBezTo>
                  <a:cubicBezTo>
                    <a:pt x="0" y="121"/>
                    <a:pt x="8" y="135"/>
                    <a:pt x="20" y="142"/>
                  </a:cubicBezTo>
                  <a:cubicBezTo>
                    <a:pt x="24" y="156"/>
                    <a:pt x="37" y="165"/>
                    <a:pt x="52" y="165"/>
                  </a:cubicBezTo>
                  <a:cubicBezTo>
                    <a:pt x="58" y="165"/>
                    <a:pt x="63" y="164"/>
                    <a:pt x="68" y="161"/>
                  </a:cubicBezTo>
                  <a:cubicBezTo>
                    <a:pt x="73" y="168"/>
                    <a:pt x="81" y="173"/>
                    <a:pt x="89" y="174"/>
                  </a:cubicBezTo>
                  <a:cubicBezTo>
                    <a:pt x="95" y="191"/>
                    <a:pt x="112" y="203"/>
                    <a:pt x="131" y="203"/>
                  </a:cubicBezTo>
                  <a:cubicBezTo>
                    <a:pt x="138" y="203"/>
                    <a:pt x="144" y="202"/>
                    <a:pt x="149" y="200"/>
                  </a:cubicBezTo>
                  <a:cubicBezTo>
                    <a:pt x="159" y="217"/>
                    <a:pt x="177" y="228"/>
                    <a:pt x="197" y="228"/>
                  </a:cubicBezTo>
                  <a:cubicBezTo>
                    <a:pt x="221" y="228"/>
                    <a:pt x="241" y="214"/>
                    <a:pt x="249" y="193"/>
                  </a:cubicBezTo>
                  <a:cubicBezTo>
                    <a:pt x="266" y="184"/>
                    <a:pt x="277" y="166"/>
                    <a:pt x="277" y="145"/>
                  </a:cubicBezTo>
                  <a:cubicBezTo>
                    <a:pt x="277" y="142"/>
                    <a:pt x="277" y="138"/>
                    <a:pt x="276" y="135"/>
                  </a:cubicBezTo>
                  <a:cubicBezTo>
                    <a:pt x="279" y="130"/>
                    <a:pt x="280" y="125"/>
                    <a:pt x="280" y="119"/>
                  </a:cubicBezTo>
                  <a:cubicBezTo>
                    <a:pt x="280" y="109"/>
                    <a:pt x="276" y="100"/>
                    <a:pt x="271" y="94"/>
                  </a:cubicBezTo>
                  <a:cubicBezTo>
                    <a:pt x="271" y="92"/>
                    <a:pt x="271" y="90"/>
                    <a:pt x="271" y="88"/>
                  </a:cubicBezTo>
                  <a:cubicBezTo>
                    <a:pt x="271" y="73"/>
                    <a:pt x="262" y="59"/>
                    <a:pt x="249" y="54"/>
                  </a:cubicBezTo>
                  <a:cubicBezTo>
                    <a:pt x="238" y="29"/>
                    <a:pt x="214" y="11"/>
                    <a:pt x="18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76" name="Freeform 176"/>
          <p:cNvSpPr>
            <a:spLocks noEditPoints="1"/>
          </p:cNvSpPr>
          <p:nvPr/>
        </p:nvSpPr>
        <p:spPr bwMode="auto">
          <a:xfrm>
            <a:off x="3719195" y="2365375"/>
            <a:ext cx="321310" cy="250190"/>
          </a:xfrm>
          <a:custGeom>
            <a:avLst/>
            <a:gdLst>
              <a:gd name="T0" fmla="*/ 103 w 112"/>
              <a:gd name="T1" fmla="*/ 86 h 87"/>
              <a:gd name="T2" fmla="*/ 100 w 112"/>
              <a:gd name="T3" fmla="*/ 87 h 87"/>
              <a:gd name="T4" fmla="*/ 12 w 112"/>
              <a:gd name="T5" fmla="*/ 87 h 87"/>
              <a:gd name="T6" fmla="*/ 9 w 112"/>
              <a:gd name="T7" fmla="*/ 86 h 87"/>
              <a:gd name="T8" fmla="*/ 0 w 112"/>
              <a:gd name="T9" fmla="*/ 56 h 87"/>
              <a:gd name="T10" fmla="*/ 56 w 112"/>
              <a:gd name="T11" fmla="*/ 0 h 87"/>
              <a:gd name="T12" fmla="*/ 112 w 112"/>
              <a:gd name="T13" fmla="*/ 56 h 87"/>
              <a:gd name="T14" fmla="*/ 103 w 112"/>
              <a:gd name="T15" fmla="*/ 86 h 87"/>
              <a:gd name="T16" fmla="*/ 16 w 112"/>
              <a:gd name="T17" fmla="*/ 48 h 87"/>
              <a:gd name="T18" fmla="*/ 8 w 112"/>
              <a:gd name="T19" fmla="*/ 56 h 87"/>
              <a:gd name="T20" fmla="*/ 16 w 112"/>
              <a:gd name="T21" fmla="*/ 64 h 87"/>
              <a:gd name="T22" fmla="*/ 24 w 112"/>
              <a:gd name="T23" fmla="*/ 56 h 87"/>
              <a:gd name="T24" fmla="*/ 16 w 112"/>
              <a:gd name="T25" fmla="*/ 48 h 87"/>
              <a:gd name="T26" fmla="*/ 28 w 112"/>
              <a:gd name="T27" fmla="*/ 20 h 87"/>
              <a:gd name="T28" fmla="*/ 20 w 112"/>
              <a:gd name="T29" fmla="*/ 28 h 87"/>
              <a:gd name="T30" fmla="*/ 28 w 112"/>
              <a:gd name="T31" fmla="*/ 36 h 87"/>
              <a:gd name="T32" fmla="*/ 36 w 112"/>
              <a:gd name="T33" fmla="*/ 28 h 87"/>
              <a:gd name="T34" fmla="*/ 28 w 112"/>
              <a:gd name="T35" fmla="*/ 20 h 87"/>
              <a:gd name="T36" fmla="*/ 69 w 112"/>
              <a:gd name="T37" fmla="*/ 34 h 87"/>
              <a:gd name="T38" fmla="*/ 66 w 112"/>
              <a:gd name="T39" fmla="*/ 29 h 87"/>
              <a:gd name="T40" fmla="*/ 61 w 112"/>
              <a:gd name="T41" fmla="*/ 32 h 87"/>
              <a:gd name="T42" fmla="*/ 55 w 112"/>
              <a:gd name="T43" fmla="*/ 56 h 87"/>
              <a:gd name="T44" fmla="*/ 44 w 112"/>
              <a:gd name="T45" fmla="*/ 64 h 87"/>
              <a:gd name="T46" fmla="*/ 53 w 112"/>
              <a:gd name="T47" fmla="*/ 79 h 87"/>
              <a:gd name="T48" fmla="*/ 68 w 112"/>
              <a:gd name="T49" fmla="*/ 71 h 87"/>
              <a:gd name="T50" fmla="*/ 63 w 112"/>
              <a:gd name="T51" fmla="*/ 58 h 87"/>
              <a:gd name="T52" fmla="*/ 69 w 112"/>
              <a:gd name="T53" fmla="*/ 34 h 87"/>
              <a:gd name="T54" fmla="*/ 56 w 112"/>
              <a:gd name="T55" fmla="*/ 8 h 87"/>
              <a:gd name="T56" fmla="*/ 48 w 112"/>
              <a:gd name="T57" fmla="*/ 16 h 87"/>
              <a:gd name="T58" fmla="*/ 56 w 112"/>
              <a:gd name="T59" fmla="*/ 24 h 87"/>
              <a:gd name="T60" fmla="*/ 64 w 112"/>
              <a:gd name="T61" fmla="*/ 16 h 87"/>
              <a:gd name="T62" fmla="*/ 56 w 112"/>
              <a:gd name="T63" fmla="*/ 8 h 87"/>
              <a:gd name="T64" fmla="*/ 84 w 112"/>
              <a:gd name="T65" fmla="*/ 20 h 87"/>
              <a:gd name="T66" fmla="*/ 76 w 112"/>
              <a:gd name="T67" fmla="*/ 28 h 87"/>
              <a:gd name="T68" fmla="*/ 84 w 112"/>
              <a:gd name="T69" fmla="*/ 36 h 87"/>
              <a:gd name="T70" fmla="*/ 92 w 112"/>
              <a:gd name="T71" fmla="*/ 28 h 87"/>
              <a:gd name="T72" fmla="*/ 84 w 112"/>
              <a:gd name="T73" fmla="*/ 20 h 87"/>
              <a:gd name="T74" fmla="*/ 96 w 112"/>
              <a:gd name="T75" fmla="*/ 48 h 87"/>
              <a:gd name="T76" fmla="*/ 88 w 112"/>
              <a:gd name="T77" fmla="*/ 56 h 87"/>
              <a:gd name="T78" fmla="*/ 96 w 112"/>
              <a:gd name="T79" fmla="*/ 64 h 87"/>
              <a:gd name="T80" fmla="*/ 104 w 112"/>
              <a:gd name="T81" fmla="*/ 56 h 87"/>
              <a:gd name="T82" fmla="*/ 96 w 112"/>
              <a:gd name="T83" fmla="*/ 48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2" h="87">
                <a:moveTo>
                  <a:pt x="103" y="86"/>
                </a:moveTo>
                <a:cubicBezTo>
                  <a:pt x="102" y="87"/>
                  <a:pt x="101" y="87"/>
                  <a:pt x="100" y="87"/>
                </a:cubicBezTo>
                <a:cubicBezTo>
                  <a:pt x="12" y="87"/>
                  <a:pt x="12" y="87"/>
                  <a:pt x="12" y="87"/>
                </a:cubicBezTo>
                <a:cubicBezTo>
                  <a:pt x="11" y="87"/>
                  <a:pt x="10" y="87"/>
                  <a:pt x="9" y="86"/>
                </a:cubicBezTo>
                <a:cubicBezTo>
                  <a:pt x="3" y="77"/>
                  <a:pt x="0" y="66"/>
                  <a:pt x="0" y="56"/>
                </a:cubicBezTo>
                <a:cubicBezTo>
                  <a:pt x="0" y="25"/>
                  <a:pt x="25" y="0"/>
                  <a:pt x="56" y="0"/>
                </a:cubicBezTo>
                <a:cubicBezTo>
                  <a:pt x="87" y="0"/>
                  <a:pt x="112" y="25"/>
                  <a:pt x="112" y="56"/>
                </a:cubicBezTo>
                <a:cubicBezTo>
                  <a:pt x="112" y="66"/>
                  <a:pt x="109" y="77"/>
                  <a:pt x="103" y="86"/>
                </a:cubicBezTo>
                <a:close/>
                <a:moveTo>
                  <a:pt x="16" y="48"/>
                </a:moveTo>
                <a:cubicBezTo>
                  <a:pt x="12" y="48"/>
                  <a:pt x="8" y="51"/>
                  <a:pt x="8" y="56"/>
                </a:cubicBezTo>
                <a:cubicBezTo>
                  <a:pt x="8" y="60"/>
                  <a:pt x="12" y="64"/>
                  <a:pt x="16" y="64"/>
                </a:cubicBezTo>
                <a:cubicBezTo>
                  <a:pt x="20" y="64"/>
                  <a:pt x="24" y="60"/>
                  <a:pt x="24" y="56"/>
                </a:cubicBezTo>
                <a:cubicBezTo>
                  <a:pt x="24" y="51"/>
                  <a:pt x="20" y="48"/>
                  <a:pt x="16" y="48"/>
                </a:cubicBezTo>
                <a:close/>
                <a:moveTo>
                  <a:pt x="28" y="20"/>
                </a:moveTo>
                <a:cubicBezTo>
                  <a:pt x="24" y="20"/>
                  <a:pt x="20" y="23"/>
                  <a:pt x="20" y="28"/>
                </a:cubicBezTo>
                <a:cubicBezTo>
                  <a:pt x="20" y="32"/>
                  <a:pt x="24" y="36"/>
                  <a:pt x="28" y="36"/>
                </a:cubicBezTo>
                <a:cubicBezTo>
                  <a:pt x="32" y="36"/>
                  <a:pt x="36" y="32"/>
                  <a:pt x="36" y="28"/>
                </a:cubicBezTo>
                <a:cubicBezTo>
                  <a:pt x="36" y="23"/>
                  <a:pt x="32" y="20"/>
                  <a:pt x="28" y="20"/>
                </a:cubicBezTo>
                <a:close/>
                <a:moveTo>
                  <a:pt x="69" y="34"/>
                </a:moveTo>
                <a:cubicBezTo>
                  <a:pt x="69" y="32"/>
                  <a:pt x="68" y="29"/>
                  <a:pt x="66" y="29"/>
                </a:cubicBezTo>
                <a:cubicBezTo>
                  <a:pt x="64" y="28"/>
                  <a:pt x="62" y="30"/>
                  <a:pt x="61" y="32"/>
                </a:cubicBezTo>
                <a:cubicBezTo>
                  <a:pt x="55" y="56"/>
                  <a:pt x="55" y="56"/>
                  <a:pt x="55" y="56"/>
                </a:cubicBezTo>
                <a:cubicBezTo>
                  <a:pt x="50" y="56"/>
                  <a:pt x="46" y="59"/>
                  <a:pt x="44" y="64"/>
                </a:cubicBezTo>
                <a:cubicBezTo>
                  <a:pt x="43" y="71"/>
                  <a:pt x="47" y="77"/>
                  <a:pt x="53" y="79"/>
                </a:cubicBezTo>
                <a:cubicBezTo>
                  <a:pt x="59" y="81"/>
                  <a:pt x="66" y="77"/>
                  <a:pt x="68" y="71"/>
                </a:cubicBezTo>
                <a:cubicBezTo>
                  <a:pt x="69" y="66"/>
                  <a:pt x="67" y="60"/>
                  <a:pt x="63" y="58"/>
                </a:cubicBezTo>
                <a:lnTo>
                  <a:pt x="69" y="34"/>
                </a:lnTo>
                <a:close/>
                <a:moveTo>
                  <a:pt x="56" y="8"/>
                </a:moveTo>
                <a:cubicBezTo>
                  <a:pt x="52" y="8"/>
                  <a:pt x="48" y="11"/>
                  <a:pt x="48" y="16"/>
                </a:cubicBezTo>
                <a:cubicBezTo>
                  <a:pt x="48" y="20"/>
                  <a:pt x="52" y="24"/>
                  <a:pt x="56" y="24"/>
                </a:cubicBezTo>
                <a:cubicBezTo>
                  <a:pt x="60" y="24"/>
                  <a:pt x="64" y="20"/>
                  <a:pt x="64" y="16"/>
                </a:cubicBezTo>
                <a:cubicBezTo>
                  <a:pt x="64" y="11"/>
                  <a:pt x="60" y="8"/>
                  <a:pt x="56" y="8"/>
                </a:cubicBezTo>
                <a:close/>
                <a:moveTo>
                  <a:pt x="84" y="20"/>
                </a:moveTo>
                <a:cubicBezTo>
                  <a:pt x="79" y="20"/>
                  <a:pt x="76" y="23"/>
                  <a:pt x="76" y="28"/>
                </a:cubicBezTo>
                <a:cubicBezTo>
                  <a:pt x="76" y="32"/>
                  <a:pt x="79" y="36"/>
                  <a:pt x="84" y="36"/>
                </a:cubicBezTo>
                <a:cubicBezTo>
                  <a:pt x="88" y="36"/>
                  <a:pt x="92" y="32"/>
                  <a:pt x="92" y="28"/>
                </a:cubicBezTo>
                <a:cubicBezTo>
                  <a:pt x="92" y="23"/>
                  <a:pt x="88" y="20"/>
                  <a:pt x="84" y="20"/>
                </a:cubicBezTo>
                <a:close/>
                <a:moveTo>
                  <a:pt x="96" y="48"/>
                </a:moveTo>
                <a:cubicBezTo>
                  <a:pt x="91" y="48"/>
                  <a:pt x="88" y="51"/>
                  <a:pt x="88" y="56"/>
                </a:cubicBezTo>
                <a:cubicBezTo>
                  <a:pt x="88" y="60"/>
                  <a:pt x="91" y="64"/>
                  <a:pt x="96" y="64"/>
                </a:cubicBezTo>
                <a:cubicBezTo>
                  <a:pt x="100" y="64"/>
                  <a:pt x="104" y="60"/>
                  <a:pt x="104" y="56"/>
                </a:cubicBezTo>
                <a:cubicBezTo>
                  <a:pt x="104" y="51"/>
                  <a:pt x="100" y="48"/>
                  <a:pt x="96" y="48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rgbClr val="00206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" name="Freeform 44"/>
          <p:cNvSpPr>
            <a:spLocks noEditPoints="1"/>
          </p:cNvSpPr>
          <p:nvPr/>
        </p:nvSpPr>
        <p:spPr bwMode="auto">
          <a:xfrm>
            <a:off x="5280025" y="4400550"/>
            <a:ext cx="356870" cy="407670"/>
          </a:xfrm>
          <a:custGeom>
            <a:avLst/>
            <a:gdLst>
              <a:gd name="T0" fmla="*/ 5 w 69"/>
              <a:gd name="T1" fmla="*/ 64 h 76"/>
              <a:gd name="T2" fmla="*/ 6 w 69"/>
              <a:gd name="T3" fmla="*/ 63 h 76"/>
              <a:gd name="T4" fmla="*/ 7 w 69"/>
              <a:gd name="T5" fmla="*/ 63 h 76"/>
              <a:gd name="T6" fmla="*/ 14 w 69"/>
              <a:gd name="T7" fmla="*/ 69 h 76"/>
              <a:gd name="T8" fmla="*/ 15 w 69"/>
              <a:gd name="T9" fmla="*/ 70 h 76"/>
              <a:gd name="T10" fmla="*/ 14 w 69"/>
              <a:gd name="T11" fmla="*/ 71 h 76"/>
              <a:gd name="T12" fmla="*/ 5 w 69"/>
              <a:gd name="T13" fmla="*/ 64 h 76"/>
              <a:gd name="T14" fmla="*/ 60 w 69"/>
              <a:gd name="T15" fmla="*/ 70 h 76"/>
              <a:gd name="T16" fmla="*/ 45 w 69"/>
              <a:gd name="T17" fmla="*/ 76 h 76"/>
              <a:gd name="T18" fmla="*/ 30 w 69"/>
              <a:gd name="T19" fmla="*/ 70 h 76"/>
              <a:gd name="T20" fmla="*/ 28 w 69"/>
              <a:gd name="T21" fmla="*/ 68 h 76"/>
              <a:gd name="T22" fmla="*/ 15 w 69"/>
              <a:gd name="T23" fmla="*/ 76 h 76"/>
              <a:gd name="T24" fmla="*/ 14 w 69"/>
              <a:gd name="T25" fmla="*/ 76 h 76"/>
              <a:gd name="T26" fmla="*/ 0 w 69"/>
              <a:gd name="T27" fmla="*/ 62 h 76"/>
              <a:gd name="T28" fmla="*/ 0 w 69"/>
              <a:gd name="T29" fmla="*/ 38 h 76"/>
              <a:gd name="T30" fmla="*/ 0 w 69"/>
              <a:gd name="T31" fmla="*/ 15 h 76"/>
              <a:gd name="T32" fmla="*/ 14 w 69"/>
              <a:gd name="T33" fmla="*/ 0 h 76"/>
              <a:gd name="T34" fmla="*/ 15 w 69"/>
              <a:gd name="T35" fmla="*/ 0 h 76"/>
              <a:gd name="T36" fmla="*/ 30 w 69"/>
              <a:gd name="T37" fmla="*/ 15 h 76"/>
              <a:gd name="T38" fmla="*/ 30 w 69"/>
              <a:gd name="T39" fmla="*/ 38 h 76"/>
              <a:gd name="T40" fmla="*/ 30 w 69"/>
              <a:gd name="T41" fmla="*/ 40 h 76"/>
              <a:gd name="T42" fmla="*/ 30 w 69"/>
              <a:gd name="T43" fmla="*/ 40 h 76"/>
              <a:gd name="T44" fmla="*/ 45 w 69"/>
              <a:gd name="T45" fmla="*/ 33 h 76"/>
              <a:gd name="T46" fmla="*/ 60 w 69"/>
              <a:gd name="T47" fmla="*/ 40 h 76"/>
              <a:gd name="T48" fmla="*/ 60 w 69"/>
              <a:gd name="T49" fmla="*/ 70 h 76"/>
              <a:gd name="T50" fmla="*/ 57 w 69"/>
              <a:gd name="T51" fmla="*/ 41 h 76"/>
              <a:gd name="T52" fmla="*/ 45 w 69"/>
              <a:gd name="T53" fmla="*/ 37 h 76"/>
              <a:gd name="T54" fmla="*/ 32 w 69"/>
              <a:gd name="T55" fmla="*/ 42 h 76"/>
              <a:gd name="T56" fmla="*/ 29 w 69"/>
              <a:gd name="T57" fmla="*/ 47 h 76"/>
              <a:gd name="T58" fmla="*/ 29 w 69"/>
              <a:gd name="T59" fmla="*/ 62 h 76"/>
              <a:gd name="T60" fmla="*/ 29 w 69"/>
              <a:gd name="T61" fmla="*/ 62 h 76"/>
              <a:gd name="T62" fmla="*/ 32 w 69"/>
              <a:gd name="T63" fmla="*/ 67 h 76"/>
              <a:gd name="T64" fmla="*/ 57 w 69"/>
              <a:gd name="T65" fmla="*/ 41 h 76"/>
              <a:gd name="T66" fmla="*/ 27 w 69"/>
              <a:gd name="T67" fmla="*/ 15 h 76"/>
              <a:gd name="T68" fmla="*/ 15 w 69"/>
              <a:gd name="T69" fmla="*/ 4 h 76"/>
              <a:gd name="T70" fmla="*/ 14 w 69"/>
              <a:gd name="T71" fmla="*/ 4 h 76"/>
              <a:gd name="T72" fmla="*/ 3 w 69"/>
              <a:gd name="T73" fmla="*/ 15 h 76"/>
              <a:gd name="T74" fmla="*/ 3 w 69"/>
              <a:gd name="T75" fmla="*/ 37 h 76"/>
              <a:gd name="T76" fmla="*/ 5 w 69"/>
              <a:gd name="T77" fmla="*/ 37 h 76"/>
              <a:gd name="T78" fmla="*/ 5 w 69"/>
              <a:gd name="T79" fmla="*/ 15 h 76"/>
              <a:gd name="T80" fmla="*/ 6 w 69"/>
              <a:gd name="T81" fmla="*/ 14 h 76"/>
              <a:gd name="T82" fmla="*/ 7 w 69"/>
              <a:gd name="T83" fmla="*/ 15 h 76"/>
              <a:gd name="T84" fmla="*/ 7 w 69"/>
              <a:gd name="T85" fmla="*/ 37 h 76"/>
              <a:gd name="T86" fmla="*/ 27 w 69"/>
              <a:gd name="T87" fmla="*/ 37 h 76"/>
              <a:gd name="T88" fmla="*/ 27 w 69"/>
              <a:gd name="T89" fmla="*/ 15 h 76"/>
              <a:gd name="T90" fmla="*/ 3 w 69"/>
              <a:gd name="T91" fmla="*/ 62 h 76"/>
              <a:gd name="T92" fmla="*/ 14 w 69"/>
              <a:gd name="T93" fmla="*/ 73 h 76"/>
              <a:gd name="T94" fmla="*/ 15 w 69"/>
              <a:gd name="T95" fmla="*/ 73 h 76"/>
              <a:gd name="T96" fmla="*/ 27 w 69"/>
              <a:gd name="T97" fmla="*/ 62 h 76"/>
              <a:gd name="T98" fmla="*/ 27 w 69"/>
              <a:gd name="T99" fmla="*/ 39 h 76"/>
              <a:gd name="T100" fmla="*/ 7 w 69"/>
              <a:gd name="T101" fmla="*/ 39 h 76"/>
              <a:gd name="T102" fmla="*/ 7 w 69"/>
              <a:gd name="T103" fmla="*/ 58 h 76"/>
              <a:gd name="T104" fmla="*/ 6 w 69"/>
              <a:gd name="T105" fmla="*/ 59 h 76"/>
              <a:gd name="T106" fmla="*/ 5 w 69"/>
              <a:gd name="T107" fmla="*/ 58 h 76"/>
              <a:gd name="T108" fmla="*/ 5 w 69"/>
              <a:gd name="T109" fmla="*/ 39 h 76"/>
              <a:gd name="T110" fmla="*/ 3 w 69"/>
              <a:gd name="T111" fmla="*/ 39 h 76"/>
              <a:gd name="T112" fmla="*/ 3 w 69"/>
              <a:gd name="T113" fmla="*/ 62 h 76"/>
              <a:gd name="T114" fmla="*/ 33 w 69"/>
              <a:gd name="T115" fmla="*/ 68 h 76"/>
              <a:gd name="T116" fmla="*/ 45 w 69"/>
              <a:gd name="T117" fmla="*/ 73 h 76"/>
              <a:gd name="T118" fmla="*/ 58 w 69"/>
              <a:gd name="T119" fmla="*/ 68 h 76"/>
              <a:gd name="T120" fmla="*/ 59 w 69"/>
              <a:gd name="T121" fmla="*/ 43 h 76"/>
              <a:gd name="T122" fmla="*/ 33 w 69"/>
              <a:gd name="T123" fmla="*/ 6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9" h="76">
                <a:moveTo>
                  <a:pt x="5" y="64"/>
                </a:moveTo>
                <a:cubicBezTo>
                  <a:pt x="5" y="63"/>
                  <a:pt x="5" y="63"/>
                  <a:pt x="6" y="63"/>
                </a:cubicBezTo>
                <a:cubicBezTo>
                  <a:pt x="7" y="63"/>
                  <a:pt x="7" y="63"/>
                  <a:pt x="7" y="63"/>
                </a:cubicBezTo>
                <a:cubicBezTo>
                  <a:pt x="8" y="67"/>
                  <a:pt x="11" y="69"/>
                  <a:pt x="14" y="69"/>
                </a:cubicBezTo>
                <a:cubicBezTo>
                  <a:pt x="15" y="69"/>
                  <a:pt x="15" y="69"/>
                  <a:pt x="15" y="70"/>
                </a:cubicBezTo>
                <a:cubicBezTo>
                  <a:pt x="15" y="71"/>
                  <a:pt x="15" y="71"/>
                  <a:pt x="14" y="71"/>
                </a:cubicBezTo>
                <a:cubicBezTo>
                  <a:pt x="10" y="71"/>
                  <a:pt x="6" y="68"/>
                  <a:pt x="5" y="64"/>
                </a:cubicBezTo>
                <a:close/>
                <a:moveTo>
                  <a:pt x="60" y="70"/>
                </a:moveTo>
                <a:cubicBezTo>
                  <a:pt x="56" y="74"/>
                  <a:pt x="51" y="76"/>
                  <a:pt x="45" y="76"/>
                </a:cubicBezTo>
                <a:cubicBezTo>
                  <a:pt x="40" y="76"/>
                  <a:pt x="34" y="74"/>
                  <a:pt x="30" y="70"/>
                </a:cubicBezTo>
                <a:cubicBezTo>
                  <a:pt x="29" y="69"/>
                  <a:pt x="29" y="69"/>
                  <a:pt x="28" y="68"/>
                </a:cubicBezTo>
                <a:cubicBezTo>
                  <a:pt x="26" y="73"/>
                  <a:pt x="21" y="76"/>
                  <a:pt x="15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6" y="76"/>
                  <a:pt x="0" y="70"/>
                  <a:pt x="0" y="62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6" y="0"/>
                  <a:pt x="14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23" y="0"/>
                  <a:pt x="30" y="7"/>
                  <a:pt x="30" y="15"/>
                </a:cubicBezTo>
                <a:cubicBezTo>
                  <a:pt x="30" y="38"/>
                  <a:pt x="30" y="38"/>
                  <a:pt x="30" y="38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4" y="36"/>
                  <a:pt x="40" y="33"/>
                  <a:pt x="45" y="33"/>
                </a:cubicBezTo>
                <a:cubicBezTo>
                  <a:pt x="51" y="33"/>
                  <a:pt x="56" y="36"/>
                  <a:pt x="60" y="40"/>
                </a:cubicBezTo>
                <a:cubicBezTo>
                  <a:pt x="69" y="48"/>
                  <a:pt x="69" y="62"/>
                  <a:pt x="60" y="70"/>
                </a:cubicBezTo>
                <a:close/>
                <a:moveTo>
                  <a:pt x="57" y="41"/>
                </a:moveTo>
                <a:cubicBezTo>
                  <a:pt x="54" y="38"/>
                  <a:pt x="50" y="37"/>
                  <a:pt x="45" y="37"/>
                </a:cubicBezTo>
                <a:cubicBezTo>
                  <a:pt x="40" y="37"/>
                  <a:pt x="36" y="39"/>
                  <a:pt x="32" y="42"/>
                </a:cubicBezTo>
                <a:cubicBezTo>
                  <a:pt x="31" y="44"/>
                  <a:pt x="30" y="45"/>
                  <a:pt x="29" y="47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4"/>
                  <a:pt x="30" y="66"/>
                  <a:pt x="32" y="67"/>
                </a:cubicBezTo>
                <a:lnTo>
                  <a:pt x="57" y="41"/>
                </a:lnTo>
                <a:close/>
                <a:moveTo>
                  <a:pt x="27" y="15"/>
                </a:moveTo>
                <a:cubicBezTo>
                  <a:pt x="27" y="9"/>
                  <a:pt x="21" y="4"/>
                  <a:pt x="15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8" y="4"/>
                  <a:pt x="3" y="9"/>
                  <a:pt x="3" y="15"/>
                </a:cubicBezTo>
                <a:cubicBezTo>
                  <a:pt x="3" y="37"/>
                  <a:pt x="3" y="37"/>
                  <a:pt x="3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14"/>
                  <a:pt x="6" y="14"/>
                </a:cubicBezTo>
                <a:cubicBezTo>
                  <a:pt x="7" y="14"/>
                  <a:pt x="7" y="15"/>
                  <a:pt x="7" y="15"/>
                </a:cubicBezTo>
                <a:cubicBezTo>
                  <a:pt x="7" y="37"/>
                  <a:pt x="7" y="37"/>
                  <a:pt x="7" y="37"/>
                </a:cubicBezTo>
                <a:cubicBezTo>
                  <a:pt x="27" y="37"/>
                  <a:pt x="27" y="37"/>
                  <a:pt x="27" y="37"/>
                </a:cubicBezTo>
                <a:lnTo>
                  <a:pt x="27" y="15"/>
                </a:lnTo>
                <a:close/>
                <a:moveTo>
                  <a:pt x="3" y="62"/>
                </a:moveTo>
                <a:cubicBezTo>
                  <a:pt x="3" y="68"/>
                  <a:pt x="8" y="73"/>
                  <a:pt x="14" y="73"/>
                </a:cubicBezTo>
                <a:cubicBezTo>
                  <a:pt x="15" y="73"/>
                  <a:pt x="15" y="73"/>
                  <a:pt x="15" y="73"/>
                </a:cubicBezTo>
                <a:cubicBezTo>
                  <a:pt x="21" y="73"/>
                  <a:pt x="27" y="68"/>
                  <a:pt x="27" y="62"/>
                </a:cubicBezTo>
                <a:cubicBezTo>
                  <a:pt x="27" y="39"/>
                  <a:pt x="27" y="39"/>
                  <a:pt x="27" y="39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58"/>
                  <a:pt x="7" y="59"/>
                  <a:pt x="6" y="59"/>
                </a:cubicBezTo>
                <a:cubicBezTo>
                  <a:pt x="5" y="59"/>
                  <a:pt x="5" y="58"/>
                  <a:pt x="5" y="58"/>
                </a:cubicBezTo>
                <a:cubicBezTo>
                  <a:pt x="5" y="39"/>
                  <a:pt x="5" y="39"/>
                  <a:pt x="5" y="39"/>
                </a:cubicBezTo>
                <a:cubicBezTo>
                  <a:pt x="3" y="39"/>
                  <a:pt x="3" y="39"/>
                  <a:pt x="3" y="39"/>
                </a:cubicBezTo>
                <a:lnTo>
                  <a:pt x="3" y="62"/>
                </a:lnTo>
                <a:close/>
                <a:moveTo>
                  <a:pt x="33" y="68"/>
                </a:moveTo>
                <a:cubicBezTo>
                  <a:pt x="37" y="71"/>
                  <a:pt x="41" y="73"/>
                  <a:pt x="45" y="73"/>
                </a:cubicBezTo>
                <a:cubicBezTo>
                  <a:pt x="50" y="73"/>
                  <a:pt x="55" y="71"/>
                  <a:pt x="58" y="68"/>
                </a:cubicBezTo>
                <a:cubicBezTo>
                  <a:pt x="65" y="61"/>
                  <a:pt x="65" y="50"/>
                  <a:pt x="59" y="43"/>
                </a:cubicBezTo>
                <a:lnTo>
                  <a:pt x="33" y="68"/>
                </a:lnTo>
                <a:close/>
              </a:path>
            </a:pathLst>
          </a:custGeom>
          <a:solidFill>
            <a:schemeClr val="tx2"/>
          </a:solidFill>
          <a:ln>
            <a:solidFill>
              <a:srgbClr val="002060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20"/>
          <p:cNvSpPr>
            <a:spLocks noEditPoints="1"/>
          </p:cNvSpPr>
          <p:nvPr/>
        </p:nvSpPr>
        <p:spPr bwMode="auto">
          <a:xfrm>
            <a:off x="2639060" y="3725545"/>
            <a:ext cx="416560" cy="389890"/>
          </a:xfrm>
          <a:custGeom>
            <a:avLst/>
            <a:gdLst>
              <a:gd name="T0" fmla="*/ 101 w 128"/>
              <a:gd name="T1" fmla="*/ 120 h 120"/>
              <a:gd name="T2" fmla="*/ 99 w 128"/>
              <a:gd name="T3" fmla="*/ 119 h 120"/>
              <a:gd name="T4" fmla="*/ 64 w 128"/>
              <a:gd name="T5" fmla="*/ 99 h 120"/>
              <a:gd name="T6" fmla="*/ 29 w 128"/>
              <a:gd name="T7" fmla="*/ 119 h 120"/>
              <a:gd name="T8" fmla="*/ 25 w 128"/>
              <a:gd name="T9" fmla="*/ 119 h 120"/>
              <a:gd name="T10" fmla="*/ 23 w 128"/>
              <a:gd name="T11" fmla="*/ 115 h 120"/>
              <a:gd name="T12" fmla="*/ 32 w 128"/>
              <a:gd name="T13" fmla="*/ 76 h 120"/>
              <a:gd name="T14" fmla="*/ 2 w 128"/>
              <a:gd name="T15" fmla="*/ 50 h 120"/>
              <a:gd name="T16" fmla="*/ 0 w 128"/>
              <a:gd name="T17" fmla="*/ 45 h 120"/>
              <a:gd name="T18" fmla="*/ 4 w 128"/>
              <a:gd name="T19" fmla="*/ 43 h 120"/>
              <a:gd name="T20" fmla="*/ 45 w 128"/>
              <a:gd name="T21" fmla="*/ 39 h 120"/>
              <a:gd name="T22" fmla="*/ 60 w 128"/>
              <a:gd name="T23" fmla="*/ 2 h 120"/>
              <a:gd name="T24" fmla="*/ 64 w 128"/>
              <a:gd name="T25" fmla="*/ 0 h 120"/>
              <a:gd name="T26" fmla="*/ 64 w 128"/>
              <a:gd name="T27" fmla="*/ 0 h 120"/>
              <a:gd name="T28" fmla="*/ 68 w 128"/>
              <a:gd name="T29" fmla="*/ 2 h 120"/>
              <a:gd name="T30" fmla="*/ 84 w 128"/>
              <a:gd name="T31" fmla="*/ 39 h 120"/>
              <a:gd name="T32" fmla="*/ 124 w 128"/>
              <a:gd name="T33" fmla="*/ 43 h 120"/>
              <a:gd name="T34" fmla="*/ 128 w 128"/>
              <a:gd name="T35" fmla="*/ 45 h 120"/>
              <a:gd name="T36" fmla="*/ 127 w 128"/>
              <a:gd name="T37" fmla="*/ 50 h 120"/>
              <a:gd name="T38" fmla="*/ 96 w 128"/>
              <a:gd name="T39" fmla="*/ 76 h 120"/>
              <a:gd name="T40" fmla="*/ 105 w 128"/>
              <a:gd name="T41" fmla="*/ 115 h 120"/>
              <a:gd name="T42" fmla="*/ 104 w 128"/>
              <a:gd name="T43" fmla="*/ 119 h 120"/>
              <a:gd name="T44" fmla="*/ 101 w 128"/>
              <a:gd name="T45" fmla="*/ 120 h 120"/>
              <a:gd name="T46" fmla="*/ 14 w 128"/>
              <a:gd name="T47" fmla="*/ 50 h 120"/>
              <a:gd name="T48" fmla="*/ 40 w 128"/>
              <a:gd name="T49" fmla="*/ 71 h 120"/>
              <a:gd name="T50" fmla="*/ 41 w 128"/>
              <a:gd name="T51" fmla="*/ 75 h 120"/>
              <a:gd name="T52" fmla="*/ 33 w 128"/>
              <a:gd name="T53" fmla="*/ 108 h 120"/>
              <a:gd name="T54" fmla="*/ 62 w 128"/>
              <a:gd name="T55" fmla="*/ 90 h 120"/>
              <a:gd name="T56" fmla="*/ 66 w 128"/>
              <a:gd name="T57" fmla="*/ 90 h 120"/>
              <a:gd name="T58" fmla="*/ 95 w 128"/>
              <a:gd name="T59" fmla="*/ 108 h 120"/>
              <a:gd name="T60" fmla="*/ 87 w 128"/>
              <a:gd name="T61" fmla="*/ 75 h 120"/>
              <a:gd name="T62" fmla="*/ 89 w 128"/>
              <a:gd name="T63" fmla="*/ 71 h 120"/>
              <a:gd name="T64" fmla="*/ 114 w 128"/>
              <a:gd name="T65" fmla="*/ 50 h 120"/>
              <a:gd name="T66" fmla="*/ 81 w 128"/>
              <a:gd name="T67" fmla="*/ 47 h 120"/>
              <a:gd name="T68" fmla="*/ 77 w 128"/>
              <a:gd name="T69" fmla="*/ 45 h 120"/>
              <a:gd name="T70" fmla="*/ 64 w 128"/>
              <a:gd name="T71" fmla="*/ 14 h 120"/>
              <a:gd name="T72" fmla="*/ 51 w 128"/>
              <a:gd name="T73" fmla="*/ 45 h 120"/>
              <a:gd name="T74" fmla="*/ 48 w 128"/>
              <a:gd name="T75" fmla="*/ 47 h 120"/>
              <a:gd name="T76" fmla="*/ 14 w 128"/>
              <a:gd name="T77" fmla="*/ 5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0">
                <a:moveTo>
                  <a:pt x="101" y="120"/>
                </a:moveTo>
                <a:cubicBezTo>
                  <a:pt x="101" y="120"/>
                  <a:pt x="100" y="120"/>
                  <a:pt x="99" y="119"/>
                </a:cubicBezTo>
                <a:cubicBezTo>
                  <a:pt x="64" y="99"/>
                  <a:pt x="64" y="99"/>
                  <a:pt x="64" y="99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8" y="120"/>
                  <a:pt x="26" y="120"/>
                  <a:pt x="25" y="119"/>
                </a:cubicBezTo>
                <a:cubicBezTo>
                  <a:pt x="23" y="118"/>
                  <a:pt x="23" y="117"/>
                  <a:pt x="23" y="115"/>
                </a:cubicBezTo>
                <a:cubicBezTo>
                  <a:pt x="32" y="76"/>
                  <a:pt x="32" y="76"/>
                  <a:pt x="32" y="76"/>
                </a:cubicBezTo>
                <a:cubicBezTo>
                  <a:pt x="2" y="50"/>
                  <a:pt x="2" y="50"/>
                  <a:pt x="2" y="50"/>
                </a:cubicBezTo>
                <a:cubicBezTo>
                  <a:pt x="0" y="49"/>
                  <a:pt x="0" y="47"/>
                  <a:pt x="0" y="45"/>
                </a:cubicBezTo>
                <a:cubicBezTo>
                  <a:pt x="1" y="44"/>
                  <a:pt x="2" y="43"/>
                  <a:pt x="4" y="43"/>
                </a:cubicBezTo>
                <a:cubicBezTo>
                  <a:pt x="45" y="39"/>
                  <a:pt x="45" y="39"/>
                  <a:pt x="45" y="39"/>
                </a:cubicBezTo>
                <a:cubicBezTo>
                  <a:pt x="60" y="2"/>
                  <a:pt x="60" y="2"/>
                  <a:pt x="60" y="2"/>
                </a:cubicBezTo>
                <a:cubicBezTo>
                  <a:pt x="61" y="1"/>
                  <a:pt x="63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6" y="0"/>
                  <a:pt x="67" y="1"/>
                  <a:pt x="68" y="2"/>
                </a:cubicBezTo>
                <a:cubicBezTo>
                  <a:pt x="84" y="39"/>
                  <a:pt x="84" y="39"/>
                  <a:pt x="84" y="39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6" y="43"/>
                  <a:pt x="127" y="44"/>
                  <a:pt x="128" y="45"/>
                </a:cubicBezTo>
                <a:cubicBezTo>
                  <a:pt x="128" y="47"/>
                  <a:pt x="128" y="49"/>
                  <a:pt x="127" y="50"/>
                </a:cubicBezTo>
                <a:cubicBezTo>
                  <a:pt x="96" y="76"/>
                  <a:pt x="96" y="76"/>
                  <a:pt x="96" y="76"/>
                </a:cubicBezTo>
                <a:cubicBezTo>
                  <a:pt x="105" y="115"/>
                  <a:pt x="105" y="115"/>
                  <a:pt x="105" y="115"/>
                </a:cubicBezTo>
                <a:cubicBezTo>
                  <a:pt x="105" y="117"/>
                  <a:pt x="105" y="118"/>
                  <a:pt x="104" y="119"/>
                </a:cubicBezTo>
                <a:cubicBezTo>
                  <a:pt x="103" y="120"/>
                  <a:pt x="102" y="120"/>
                  <a:pt x="101" y="120"/>
                </a:cubicBezTo>
                <a:close/>
                <a:moveTo>
                  <a:pt x="14" y="50"/>
                </a:moveTo>
                <a:cubicBezTo>
                  <a:pt x="40" y="71"/>
                  <a:pt x="40" y="71"/>
                  <a:pt x="40" y="71"/>
                </a:cubicBezTo>
                <a:cubicBezTo>
                  <a:pt x="41" y="72"/>
                  <a:pt x="41" y="74"/>
                  <a:pt x="41" y="75"/>
                </a:cubicBezTo>
                <a:cubicBezTo>
                  <a:pt x="33" y="108"/>
                  <a:pt x="33" y="108"/>
                  <a:pt x="33" y="108"/>
                </a:cubicBezTo>
                <a:cubicBezTo>
                  <a:pt x="62" y="90"/>
                  <a:pt x="62" y="90"/>
                  <a:pt x="62" y="90"/>
                </a:cubicBezTo>
                <a:cubicBezTo>
                  <a:pt x="63" y="90"/>
                  <a:pt x="65" y="90"/>
                  <a:pt x="66" y="90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4"/>
                  <a:pt x="88" y="72"/>
                  <a:pt x="89" y="71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78" y="46"/>
                  <a:pt x="77" y="45"/>
                </a:cubicBezTo>
                <a:cubicBezTo>
                  <a:pt x="64" y="14"/>
                  <a:pt x="64" y="14"/>
                  <a:pt x="64" y="14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49" y="47"/>
                  <a:pt x="48" y="47"/>
                </a:cubicBezTo>
                <a:lnTo>
                  <a:pt x="14" y="50"/>
                </a:lnTo>
                <a:close/>
              </a:path>
            </a:pathLst>
          </a:custGeom>
          <a:solidFill>
            <a:schemeClr val="tx2"/>
          </a:solidFill>
          <a:ln>
            <a:solidFill>
              <a:srgbClr val="002060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2400">
              <a:solidFill>
                <a:schemeClr val="bg2"/>
              </a:solidFill>
            </a:endParaRPr>
          </a:p>
        </p:txBody>
      </p:sp>
      <p:grpSp>
        <p:nvGrpSpPr>
          <p:cNvPr id="31" name="Group 21"/>
          <p:cNvGrpSpPr/>
          <p:nvPr/>
        </p:nvGrpSpPr>
        <p:grpSpPr>
          <a:xfrm rot="0">
            <a:off x="9101455" y="2468880"/>
            <a:ext cx="347345" cy="342900"/>
            <a:chOff x="8316913" y="1935163"/>
            <a:chExt cx="498475" cy="492126"/>
          </a:xfrm>
          <a:solidFill>
            <a:schemeClr val="tx2"/>
          </a:solidFill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8366126" y="1935163"/>
              <a:ext cx="277813" cy="276225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8 h 72"/>
                <a:gd name="T12" fmla="*/ 8 w 72"/>
                <a:gd name="T13" fmla="*/ 36 h 72"/>
                <a:gd name="T14" fmla="*/ 36 w 72"/>
                <a:gd name="T15" fmla="*/ 64 h 72"/>
                <a:gd name="T16" fmla="*/ 64 w 72"/>
                <a:gd name="T17" fmla="*/ 36 h 72"/>
                <a:gd name="T18" fmla="*/ 36 w 72"/>
                <a:gd name="T19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8"/>
                  </a:moveTo>
                  <a:cubicBezTo>
                    <a:pt x="21" y="8"/>
                    <a:pt x="8" y="21"/>
                    <a:pt x="8" y="36"/>
                  </a:cubicBezTo>
                  <a:cubicBezTo>
                    <a:pt x="8" y="51"/>
                    <a:pt x="21" y="64"/>
                    <a:pt x="36" y="64"/>
                  </a:cubicBezTo>
                  <a:cubicBezTo>
                    <a:pt x="51" y="64"/>
                    <a:pt x="64" y="51"/>
                    <a:pt x="64" y="36"/>
                  </a:cubicBezTo>
                  <a:cubicBezTo>
                    <a:pt x="64" y="21"/>
                    <a:pt x="51" y="8"/>
                    <a:pt x="36" y="8"/>
                  </a:cubicBez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2"/>
                </a:solidFill>
              </a:endParaRPr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8674101" y="1997076"/>
              <a:ext cx="107950" cy="214313"/>
            </a:xfrm>
            <a:custGeom>
              <a:avLst/>
              <a:gdLst>
                <a:gd name="T0" fmla="*/ 0 w 28"/>
                <a:gd name="T1" fmla="*/ 56 h 56"/>
                <a:gd name="T2" fmla="*/ 0 w 28"/>
                <a:gd name="T3" fmla="*/ 48 h 56"/>
                <a:gd name="T4" fmla="*/ 20 w 28"/>
                <a:gd name="T5" fmla="*/ 28 h 56"/>
                <a:gd name="T6" fmla="*/ 0 w 28"/>
                <a:gd name="T7" fmla="*/ 8 h 56"/>
                <a:gd name="T8" fmla="*/ 0 w 28"/>
                <a:gd name="T9" fmla="*/ 0 h 56"/>
                <a:gd name="T10" fmla="*/ 28 w 28"/>
                <a:gd name="T11" fmla="*/ 28 h 56"/>
                <a:gd name="T12" fmla="*/ 0 w 28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0" y="56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11" y="48"/>
                    <a:pt x="20" y="39"/>
                    <a:pt x="20" y="28"/>
                  </a:cubicBezTo>
                  <a:cubicBezTo>
                    <a:pt x="20" y="17"/>
                    <a:pt x="11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28" y="13"/>
                    <a:pt x="28" y="28"/>
                  </a:cubicBezTo>
                  <a:cubicBezTo>
                    <a:pt x="28" y="43"/>
                    <a:pt x="15" y="56"/>
                    <a:pt x="0" y="56"/>
                  </a:cubicBez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2"/>
                </a:solidFill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8716963" y="2241551"/>
              <a:ext cx="98425" cy="153988"/>
            </a:xfrm>
            <a:custGeom>
              <a:avLst/>
              <a:gdLst>
                <a:gd name="T0" fmla="*/ 62 w 62"/>
                <a:gd name="T1" fmla="*/ 97 h 97"/>
                <a:gd name="T2" fmla="*/ 2 w 62"/>
                <a:gd name="T3" fmla="*/ 97 h 97"/>
                <a:gd name="T4" fmla="*/ 2 w 62"/>
                <a:gd name="T5" fmla="*/ 78 h 97"/>
                <a:gd name="T6" fmla="*/ 38 w 62"/>
                <a:gd name="T7" fmla="*/ 78 h 97"/>
                <a:gd name="T8" fmla="*/ 31 w 62"/>
                <a:gd name="T9" fmla="*/ 27 h 97"/>
                <a:gd name="T10" fmla="*/ 0 w 62"/>
                <a:gd name="T11" fmla="*/ 20 h 97"/>
                <a:gd name="T12" fmla="*/ 4 w 62"/>
                <a:gd name="T13" fmla="*/ 0 h 97"/>
                <a:gd name="T14" fmla="*/ 50 w 62"/>
                <a:gd name="T15" fmla="*/ 13 h 97"/>
                <a:gd name="T16" fmla="*/ 62 w 62"/>
                <a:gd name="T1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97">
                  <a:moveTo>
                    <a:pt x="62" y="97"/>
                  </a:moveTo>
                  <a:lnTo>
                    <a:pt x="2" y="97"/>
                  </a:lnTo>
                  <a:lnTo>
                    <a:pt x="2" y="78"/>
                  </a:lnTo>
                  <a:lnTo>
                    <a:pt x="38" y="78"/>
                  </a:lnTo>
                  <a:lnTo>
                    <a:pt x="31" y="27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0" y="13"/>
                  </a:lnTo>
                  <a:lnTo>
                    <a:pt x="62" y="97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2"/>
                </a:solidFill>
              </a:endParaRPr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8316913" y="2241551"/>
              <a:ext cx="376238" cy="185738"/>
            </a:xfrm>
            <a:custGeom>
              <a:avLst/>
              <a:gdLst>
                <a:gd name="T0" fmla="*/ 237 w 237"/>
                <a:gd name="T1" fmla="*/ 117 h 117"/>
                <a:gd name="T2" fmla="*/ 0 w 237"/>
                <a:gd name="T3" fmla="*/ 117 h 117"/>
                <a:gd name="T4" fmla="*/ 12 w 237"/>
                <a:gd name="T5" fmla="*/ 15 h 117"/>
                <a:gd name="T6" fmla="*/ 58 w 237"/>
                <a:gd name="T7" fmla="*/ 0 h 117"/>
                <a:gd name="T8" fmla="*/ 65 w 237"/>
                <a:gd name="T9" fmla="*/ 20 h 117"/>
                <a:gd name="T10" fmla="*/ 31 w 237"/>
                <a:gd name="T11" fmla="*/ 29 h 117"/>
                <a:gd name="T12" fmla="*/ 24 w 237"/>
                <a:gd name="T13" fmla="*/ 97 h 117"/>
                <a:gd name="T14" fmla="*/ 213 w 237"/>
                <a:gd name="T15" fmla="*/ 97 h 117"/>
                <a:gd name="T16" fmla="*/ 206 w 237"/>
                <a:gd name="T17" fmla="*/ 29 h 117"/>
                <a:gd name="T18" fmla="*/ 172 w 237"/>
                <a:gd name="T19" fmla="*/ 20 h 117"/>
                <a:gd name="T20" fmla="*/ 179 w 237"/>
                <a:gd name="T21" fmla="*/ 0 h 117"/>
                <a:gd name="T22" fmla="*/ 225 w 237"/>
                <a:gd name="T23" fmla="*/ 15 h 117"/>
                <a:gd name="T24" fmla="*/ 237 w 237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117">
                  <a:moveTo>
                    <a:pt x="237" y="117"/>
                  </a:moveTo>
                  <a:lnTo>
                    <a:pt x="0" y="117"/>
                  </a:lnTo>
                  <a:lnTo>
                    <a:pt x="12" y="15"/>
                  </a:lnTo>
                  <a:lnTo>
                    <a:pt x="58" y="0"/>
                  </a:lnTo>
                  <a:lnTo>
                    <a:pt x="65" y="20"/>
                  </a:lnTo>
                  <a:lnTo>
                    <a:pt x="31" y="29"/>
                  </a:lnTo>
                  <a:lnTo>
                    <a:pt x="24" y="97"/>
                  </a:lnTo>
                  <a:lnTo>
                    <a:pt x="213" y="97"/>
                  </a:lnTo>
                  <a:lnTo>
                    <a:pt x="206" y="29"/>
                  </a:lnTo>
                  <a:lnTo>
                    <a:pt x="172" y="20"/>
                  </a:lnTo>
                  <a:lnTo>
                    <a:pt x="179" y="0"/>
                  </a:lnTo>
                  <a:lnTo>
                    <a:pt x="225" y="15"/>
                  </a:lnTo>
                  <a:lnTo>
                    <a:pt x="237" y="117"/>
                  </a:ln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solidFill>
                  <a:schemeClr val="bg2"/>
                </a:solidFill>
              </a:endParaRP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3333115" y="4019550"/>
            <a:ext cx="722630" cy="500380"/>
            <a:chOff x="5249" y="6330"/>
            <a:chExt cx="1020" cy="746"/>
          </a:xfrm>
        </p:grpSpPr>
        <p:sp>
          <p:nvSpPr>
            <p:cNvPr id="43" name="Fluxograma: Mesclar 42"/>
            <p:cNvSpPr/>
            <p:nvPr/>
          </p:nvSpPr>
          <p:spPr>
            <a:xfrm>
              <a:off x="5252" y="6532"/>
              <a:ext cx="1012" cy="545"/>
            </a:xfrm>
            <a:prstGeom prst="flowChartMerg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pt-BR" altLang="en-US"/>
            </a:p>
          </p:txBody>
        </p:sp>
        <p:sp>
          <p:nvSpPr>
            <p:cNvPr id="44" name="Trapezóide 43"/>
            <p:cNvSpPr/>
            <p:nvPr/>
          </p:nvSpPr>
          <p:spPr>
            <a:xfrm>
              <a:off x="5249" y="6330"/>
              <a:ext cx="1020" cy="195"/>
            </a:xfrm>
            <a:prstGeom prst="trapezoid">
              <a:avLst>
                <a:gd name="adj" fmla="val 1125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pt-BR" altLang="en-US"/>
            </a:p>
          </p:txBody>
        </p:sp>
      </p:grpSp>
      <p:sp>
        <p:nvSpPr>
          <p:cNvPr id="49" name="Freeform 350"/>
          <p:cNvSpPr>
            <a:spLocks noEditPoints="1"/>
          </p:cNvSpPr>
          <p:nvPr/>
        </p:nvSpPr>
        <p:spPr bwMode="auto">
          <a:xfrm>
            <a:off x="3287395" y="3986530"/>
            <a:ext cx="780415" cy="585470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solidFill>
                <a:schemeClr val="bg2"/>
              </a:solidFill>
            </a:endParaRPr>
          </a:p>
        </p:txBody>
      </p:sp>
      <p:grpSp>
        <p:nvGrpSpPr>
          <p:cNvPr id="60" name="Group 21"/>
          <p:cNvGrpSpPr/>
          <p:nvPr/>
        </p:nvGrpSpPr>
        <p:grpSpPr>
          <a:xfrm>
            <a:off x="7981950" y="3916680"/>
            <a:ext cx="819785" cy="537210"/>
            <a:chOff x="5757863" y="2919413"/>
            <a:chExt cx="695324" cy="455612"/>
          </a:xfrm>
          <a:solidFill>
            <a:srgbClr val="0070C0"/>
          </a:solidFill>
        </p:grpSpPr>
        <p:sp>
          <p:nvSpPr>
            <p:cNvPr id="61" name="Freeform 477"/>
            <p:cNvSpPr>
              <a:spLocks noEditPoints="1"/>
            </p:cNvSpPr>
            <p:nvPr/>
          </p:nvSpPr>
          <p:spPr bwMode="auto">
            <a:xfrm>
              <a:off x="5875338" y="2919413"/>
              <a:ext cx="468312" cy="455612"/>
            </a:xfrm>
            <a:custGeom>
              <a:avLst/>
              <a:gdLst>
                <a:gd name="T0" fmla="*/ 223 w 223"/>
                <a:gd name="T1" fmla="*/ 216 h 216"/>
                <a:gd name="T2" fmla="*/ 0 w 223"/>
                <a:gd name="T3" fmla="*/ 216 h 216"/>
                <a:gd name="T4" fmla="*/ 0 w 223"/>
                <a:gd name="T5" fmla="*/ 211 h 216"/>
                <a:gd name="T6" fmla="*/ 83 w 223"/>
                <a:gd name="T7" fmla="*/ 144 h 216"/>
                <a:gd name="T8" fmla="*/ 85 w 223"/>
                <a:gd name="T9" fmla="*/ 137 h 216"/>
                <a:gd name="T10" fmla="*/ 67 w 223"/>
                <a:gd name="T11" fmla="*/ 103 h 216"/>
                <a:gd name="T12" fmla="*/ 58 w 223"/>
                <a:gd name="T13" fmla="*/ 92 h 216"/>
                <a:gd name="T14" fmla="*/ 60 w 223"/>
                <a:gd name="T15" fmla="*/ 67 h 216"/>
                <a:gd name="T16" fmla="*/ 60 w 223"/>
                <a:gd name="T17" fmla="*/ 67 h 216"/>
                <a:gd name="T18" fmla="*/ 71 w 223"/>
                <a:gd name="T19" fmla="*/ 15 h 216"/>
                <a:gd name="T20" fmla="*/ 111 w 223"/>
                <a:gd name="T21" fmla="*/ 0 h 216"/>
                <a:gd name="T22" fmla="*/ 151 w 223"/>
                <a:gd name="T23" fmla="*/ 15 h 216"/>
                <a:gd name="T24" fmla="*/ 163 w 223"/>
                <a:gd name="T25" fmla="*/ 67 h 216"/>
                <a:gd name="T26" fmla="*/ 163 w 223"/>
                <a:gd name="T27" fmla="*/ 67 h 216"/>
                <a:gd name="T28" fmla="*/ 165 w 223"/>
                <a:gd name="T29" fmla="*/ 92 h 216"/>
                <a:gd name="T30" fmla="*/ 156 w 223"/>
                <a:gd name="T31" fmla="*/ 103 h 216"/>
                <a:gd name="T32" fmla="*/ 138 w 223"/>
                <a:gd name="T33" fmla="*/ 137 h 216"/>
                <a:gd name="T34" fmla="*/ 140 w 223"/>
                <a:gd name="T35" fmla="*/ 144 h 216"/>
                <a:gd name="T36" fmla="*/ 223 w 223"/>
                <a:gd name="T37" fmla="*/ 211 h 216"/>
                <a:gd name="T38" fmla="*/ 223 w 223"/>
                <a:gd name="T39" fmla="*/ 216 h 216"/>
                <a:gd name="T40" fmla="*/ 12 w 223"/>
                <a:gd name="T41" fmla="*/ 205 h 216"/>
                <a:gd name="T42" fmla="*/ 211 w 223"/>
                <a:gd name="T43" fmla="*/ 205 h 216"/>
                <a:gd name="T44" fmla="*/ 181 w 223"/>
                <a:gd name="T45" fmla="*/ 175 h 216"/>
                <a:gd name="T46" fmla="*/ 137 w 223"/>
                <a:gd name="T47" fmla="*/ 155 h 216"/>
                <a:gd name="T48" fmla="*/ 127 w 223"/>
                <a:gd name="T49" fmla="*/ 134 h 216"/>
                <a:gd name="T50" fmla="*/ 127 w 223"/>
                <a:gd name="T51" fmla="*/ 132 h 216"/>
                <a:gd name="T52" fmla="*/ 128 w 223"/>
                <a:gd name="T53" fmla="*/ 130 h 216"/>
                <a:gd name="T54" fmla="*/ 145 w 223"/>
                <a:gd name="T55" fmla="*/ 98 h 216"/>
                <a:gd name="T56" fmla="*/ 146 w 223"/>
                <a:gd name="T57" fmla="*/ 93 h 216"/>
                <a:gd name="T58" fmla="*/ 151 w 223"/>
                <a:gd name="T59" fmla="*/ 93 h 216"/>
                <a:gd name="T60" fmla="*/ 155 w 223"/>
                <a:gd name="T61" fmla="*/ 86 h 216"/>
                <a:gd name="T62" fmla="*/ 153 w 223"/>
                <a:gd name="T63" fmla="*/ 74 h 216"/>
                <a:gd name="T64" fmla="*/ 151 w 223"/>
                <a:gd name="T65" fmla="*/ 72 h 216"/>
                <a:gd name="T66" fmla="*/ 151 w 223"/>
                <a:gd name="T67" fmla="*/ 69 h 216"/>
                <a:gd name="T68" fmla="*/ 151 w 223"/>
                <a:gd name="T69" fmla="*/ 66 h 216"/>
                <a:gd name="T70" fmla="*/ 143 w 223"/>
                <a:gd name="T71" fmla="*/ 23 h 216"/>
                <a:gd name="T72" fmla="*/ 111 w 223"/>
                <a:gd name="T73" fmla="*/ 12 h 216"/>
                <a:gd name="T74" fmla="*/ 80 w 223"/>
                <a:gd name="T75" fmla="*/ 23 h 216"/>
                <a:gd name="T76" fmla="*/ 72 w 223"/>
                <a:gd name="T77" fmla="*/ 66 h 216"/>
                <a:gd name="T78" fmla="*/ 72 w 223"/>
                <a:gd name="T79" fmla="*/ 69 h 216"/>
                <a:gd name="T80" fmla="*/ 72 w 223"/>
                <a:gd name="T81" fmla="*/ 72 h 216"/>
                <a:gd name="T82" fmla="*/ 70 w 223"/>
                <a:gd name="T83" fmla="*/ 74 h 216"/>
                <a:gd name="T84" fmla="*/ 68 w 223"/>
                <a:gd name="T85" fmla="*/ 86 h 216"/>
                <a:gd name="T86" fmla="*/ 72 w 223"/>
                <a:gd name="T87" fmla="*/ 93 h 216"/>
                <a:gd name="T88" fmla="*/ 77 w 223"/>
                <a:gd name="T89" fmla="*/ 93 h 216"/>
                <a:gd name="T90" fmla="*/ 77 w 223"/>
                <a:gd name="T91" fmla="*/ 98 h 216"/>
                <a:gd name="T92" fmla="*/ 95 w 223"/>
                <a:gd name="T93" fmla="*/ 130 h 216"/>
                <a:gd name="T94" fmla="*/ 96 w 223"/>
                <a:gd name="T95" fmla="*/ 132 h 216"/>
                <a:gd name="T96" fmla="*/ 96 w 223"/>
                <a:gd name="T97" fmla="*/ 134 h 216"/>
                <a:gd name="T98" fmla="*/ 86 w 223"/>
                <a:gd name="T99" fmla="*/ 155 h 216"/>
                <a:gd name="T100" fmla="*/ 42 w 223"/>
                <a:gd name="T101" fmla="*/ 175 h 216"/>
                <a:gd name="T102" fmla="*/ 12 w 223"/>
                <a:gd name="T103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216">
                  <a:moveTo>
                    <a:pt x="223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176"/>
                    <a:pt x="65" y="148"/>
                    <a:pt x="83" y="144"/>
                  </a:cubicBezTo>
                  <a:cubicBezTo>
                    <a:pt x="84" y="143"/>
                    <a:pt x="84" y="140"/>
                    <a:pt x="85" y="137"/>
                  </a:cubicBezTo>
                  <a:cubicBezTo>
                    <a:pt x="81" y="132"/>
                    <a:pt x="71" y="120"/>
                    <a:pt x="67" y="103"/>
                  </a:cubicBezTo>
                  <a:cubicBezTo>
                    <a:pt x="63" y="102"/>
                    <a:pt x="60" y="98"/>
                    <a:pt x="58" y="92"/>
                  </a:cubicBezTo>
                  <a:cubicBezTo>
                    <a:pt x="55" y="85"/>
                    <a:pt x="55" y="74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57"/>
                    <a:pt x="56" y="32"/>
                    <a:pt x="71" y="15"/>
                  </a:cubicBezTo>
                  <a:cubicBezTo>
                    <a:pt x="80" y="5"/>
                    <a:pt x="94" y="0"/>
                    <a:pt x="111" y="0"/>
                  </a:cubicBezTo>
                  <a:cubicBezTo>
                    <a:pt x="129" y="0"/>
                    <a:pt x="142" y="5"/>
                    <a:pt x="151" y="15"/>
                  </a:cubicBezTo>
                  <a:cubicBezTo>
                    <a:pt x="166" y="32"/>
                    <a:pt x="164" y="5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8" y="74"/>
                    <a:pt x="168" y="85"/>
                    <a:pt x="165" y="92"/>
                  </a:cubicBezTo>
                  <a:cubicBezTo>
                    <a:pt x="163" y="98"/>
                    <a:pt x="160" y="102"/>
                    <a:pt x="156" y="103"/>
                  </a:cubicBezTo>
                  <a:cubicBezTo>
                    <a:pt x="152" y="120"/>
                    <a:pt x="142" y="132"/>
                    <a:pt x="138" y="137"/>
                  </a:cubicBezTo>
                  <a:cubicBezTo>
                    <a:pt x="138" y="140"/>
                    <a:pt x="139" y="143"/>
                    <a:pt x="140" y="144"/>
                  </a:cubicBezTo>
                  <a:cubicBezTo>
                    <a:pt x="158" y="148"/>
                    <a:pt x="223" y="176"/>
                    <a:pt x="223" y="211"/>
                  </a:cubicBezTo>
                  <a:lnTo>
                    <a:pt x="223" y="216"/>
                  </a:lnTo>
                  <a:close/>
                  <a:moveTo>
                    <a:pt x="12" y="205"/>
                  </a:moveTo>
                  <a:cubicBezTo>
                    <a:pt x="211" y="205"/>
                    <a:pt x="211" y="205"/>
                    <a:pt x="211" y="205"/>
                  </a:cubicBezTo>
                  <a:cubicBezTo>
                    <a:pt x="208" y="195"/>
                    <a:pt x="197" y="185"/>
                    <a:pt x="181" y="175"/>
                  </a:cubicBezTo>
                  <a:cubicBezTo>
                    <a:pt x="164" y="164"/>
                    <a:pt x="144" y="157"/>
                    <a:pt x="137" y="155"/>
                  </a:cubicBezTo>
                  <a:cubicBezTo>
                    <a:pt x="128" y="154"/>
                    <a:pt x="127" y="140"/>
                    <a:pt x="127" y="134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42" y="116"/>
                    <a:pt x="145" y="98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2" y="93"/>
                    <a:pt x="154" y="91"/>
                    <a:pt x="155" y="86"/>
                  </a:cubicBezTo>
                  <a:cubicBezTo>
                    <a:pt x="156" y="81"/>
                    <a:pt x="155" y="76"/>
                    <a:pt x="153" y="7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1" y="68"/>
                    <a:pt x="151" y="67"/>
                    <a:pt x="151" y="66"/>
                  </a:cubicBezTo>
                  <a:cubicBezTo>
                    <a:pt x="152" y="57"/>
                    <a:pt x="154" y="36"/>
                    <a:pt x="143" y="23"/>
                  </a:cubicBezTo>
                  <a:cubicBezTo>
                    <a:pt x="136" y="15"/>
                    <a:pt x="126" y="12"/>
                    <a:pt x="111" y="12"/>
                  </a:cubicBezTo>
                  <a:cubicBezTo>
                    <a:pt x="97" y="12"/>
                    <a:pt x="87" y="15"/>
                    <a:pt x="80" y="23"/>
                  </a:cubicBezTo>
                  <a:cubicBezTo>
                    <a:pt x="68" y="36"/>
                    <a:pt x="71" y="57"/>
                    <a:pt x="72" y="66"/>
                  </a:cubicBezTo>
                  <a:cubicBezTo>
                    <a:pt x="72" y="67"/>
                    <a:pt x="72" y="68"/>
                    <a:pt x="72" y="69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6"/>
                    <a:pt x="67" y="81"/>
                    <a:pt x="68" y="86"/>
                  </a:cubicBezTo>
                  <a:cubicBezTo>
                    <a:pt x="69" y="91"/>
                    <a:pt x="71" y="93"/>
                    <a:pt x="72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80" y="116"/>
                    <a:pt x="94" y="130"/>
                    <a:pt x="95" y="130"/>
                  </a:cubicBezTo>
                  <a:cubicBezTo>
                    <a:pt x="96" y="132"/>
                    <a:pt x="96" y="132"/>
                    <a:pt x="96" y="132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40"/>
                    <a:pt x="95" y="154"/>
                    <a:pt x="86" y="155"/>
                  </a:cubicBezTo>
                  <a:cubicBezTo>
                    <a:pt x="79" y="157"/>
                    <a:pt x="59" y="164"/>
                    <a:pt x="42" y="175"/>
                  </a:cubicBezTo>
                  <a:cubicBezTo>
                    <a:pt x="25" y="185"/>
                    <a:pt x="15" y="195"/>
                    <a:pt x="12" y="205"/>
                  </a:cubicBez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</a:endParaRPr>
            </a:p>
          </p:txBody>
        </p:sp>
        <p:sp>
          <p:nvSpPr>
            <p:cNvPr id="62" name="Freeform 478"/>
            <p:cNvSpPr/>
            <p:nvPr/>
          </p:nvSpPr>
          <p:spPr bwMode="auto">
            <a:xfrm>
              <a:off x="6216650" y="2936875"/>
              <a:ext cx="236537" cy="381000"/>
            </a:xfrm>
            <a:custGeom>
              <a:avLst/>
              <a:gdLst>
                <a:gd name="T0" fmla="*/ 43 w 113"/>
                <a:gd name="T1" fmla="*/ 120 h 181"/>
                <a:gd name="T2" fmla="*/ 42 w 113"/>
                <a:gd name="T3" fmla="*/ 114 h 181"/>
                <a:gd name="T4" fmla="*/ 57 w 113"/>
                <a:gd name="T5" fmla="*/ 86 h 181"/>
                <a:gd name="T6" fmla="*/ 64 w 113"/>
                <a:gd name="T7" fmla="*/ 77 h 181"/>
                <a:gd name="T8" fmla="*/ 62 w 113"/>
                <a:gd name="T9" fmla="*/ 56 h 181"/>
                <a:gd name="T10" fmla="*/ 62 w 113"/>
                <a:gd name="T11" fmla="*/ 56 h 181"/>
                <a:gd name="T12" fmla="*/ 53 w 113"/>
                <a:gd name="T13" fmla="*/ 13 h 181"/>
                <a:gd name="T14" fmla="*/ 19 w 113"/>
                <a:gd name="T15" fmla="*/ 0 h 181"/>
                <a:gd name="T16" fmla="*/ 0 w 113"/>
                <a:gd name="T17" fmla="*/ 4 h 181"/>
                <a:gd name="T18" fmla="*/ 5 w 113"/>
                <a:gd name="T19" fmla="*/ 12 h 181"/>
                <a:gd name="T20" fmla="*/ 19 w 113"/>
                <a:gd name="T21" fmla="*/ 10 h 181"/>
                <a:gd name="T22" fmla="*/ 46 w 113"/>
                <a:gd name="T23" fmla="*/ 19 h 181"/>
                <a:gd name="T24" fmla="*/ 53 w 113"/>
                <a:gd name="T25" fmla="*/ 55 h 181"/>
                <a:gd name="T26" fmla="*/ 52 w 113"/>
                <a:gd name="T27" fmla="*/ 58 h 181"/>
                <a:gd name="T28" fmla="*/ 52 w 113"/>
                <a:gd name="T29" fmla="*/ 60 h 181"/>
                <a:gd name="T30" fmla="*/ 54 w 113"/>
                <a:gd name="T31" fmla="*/ 62 h 181"/>
                <a:gd name="T32" fmla="*/ 56 w 113"/>
                <a:gd name="T33" fmla="*/ 72 h 181"/>
                <a:gd name="T34" fmla="*/ 52 w 113"/>
                <a:gd name="T35" fmla="*/ 78 h 181"/>
                <a:gd name="T36" fmla="*/ 48 w 113"/>
                <a:gd name="T37" fmla="*/ 78 h 181"/>
                <a:gd name="T38" fmla="*/ 48 w 113"/>
                <a:gd name="T39" fmla="*/ 82 h 181"/>
                <a:gd name="T40" fmla="*/ 33 w 113"/>
                <a:gd name="T41" fmla="*/ 109 h 181"/>
                <a:gd name="T42" fmla="*/ 32 w 113"/>
                <a:gd name="T43" fmla="*/ 110 h 181"/>
                <a:gd name="T44" fmla="*/ 32 w 113"/>
                <a:gd name="T45" fmla="*/ 112 h 181"/>
                <a:gd name="T46" fmla="*/ 41 w 113"/>
                <a:gd name="T47" fmla="*/ 130 h 181"/>
                <a:gd name="T48" fmla="*/ 77 w 113"/>
                <a:gd name="T49" fmla="*/ 146 h 181"/>
                <a:gd name="T50" fmla="*/ 102 w 113"/>
                <a:gd name="T51" fmla="*/ 171 h 181"/>
                <a:gd name="T52" fmla="*/ 58 w 113"/>
                <a:gd name="T53" fmla="*/ 171 h 181"/>
                <a:gd name="T54" fmla="*/ 65 w 113"/>
                <a:gd name="T55" fmla="*/ 181 h 181"/>
                <a:gd name="T56" fmla="*/ 113 w 113"/>
                <a:gd name="T57" fmla="*/ 181 h 181"/>
                <a:gd name="T58" fmla="*/ 113 w 113"/>
                <a:gd name="T59" fmla="*/ 176 h 181"/>
                <a:gd name="T60" fmla="*/ 43 w 113"/>
                <a:gd name="T61" fmla="*/ 1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" h="181">
                  <a:moveTo>
                    <a:pt x="43" y="120"/>
                  </a:moveTo>
                  <a:cubicBezTo>
                    <a:pt x="42" y="119"/>
                    <a:pt x="42" y="117"/>
                    <a:pt x="42" y="114"/>
                  </a:cubicBezTo>
                  <a:cubicBezTo>
                    <a:pt x="45" y="110"/>
                    <a:pt x="53" y="100"/>
                    <a:pt x="57" y="86"/>
                  </a:cubicBezTo>
                  <a:cubicBezTo>
                    <a:pt x="60" y="85"/>
                    <a:pt x="62" y="82"/>
                    <a:pt x="64" y="77"/>
                  </a:cubicBezTo>
                  <a:cubicBezTo>
                    <a:pt x="66" y="71"/>
                    <a:pt x="67" y="62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48"/>
                    <a:pt x="65" y="27"/>
                    <a:pt x="53" y="13"/>
                  </a:cubicBezTo>
                  <a:cubicBezTo>
                    <a:pt x="45" y="5"/>
                    <a:pt x="34" y="0"/>
                    <a:pt x="19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2" y="6"/>
                    <a:pt x="3" y="9"/>
                    <a:pt x="5" y="12"/>
                  </a:cubicBezTo>
                  <a:cubicBezTo>
                    <a:pt x="9" y="11"/>
                    <a:pt x="14" y="10"/>
                    <a:pt x="19" y="10"/>
                  </a:cubicBezTo>
                  <a:cubicBezTo>
                    <a:pt x="31" y="10"/>
                    <a:pt x="40" y="13"/>
                    <a:pt x="46" y="19"/>
                  </a:cubicBezTo>
                  <a:cubicBezTo>
                    <a:pt x="55" y="30"/>
                    <a:pt x="53" y="48"/>
                    <a:pt x="53" y="55"/>
                  </a:cubicBezTo>
                  <a:cubicBezTo>
                    <a:pt x="52" y="56"/>
                    <a:pt x="52" y="57"/>
                    <a:pt x="52" y="5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3"/>
                    <a:pt x="57" y="68"/>
                    <a:pt x="56" y="72"/>
                  </a:cubicBezTo>
                  <a:cubicBezTo>
                    <a:pt x="55" y="76"/>
                    <a:pt x="53" y="78"/>
                    <a:pt x="5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5" y="97"/>
                    <a:pt x="34" y="109"/>
                    <a:pt x="33" y="109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3" y="129"/>
                    <a:pt x="41" y="130"/>
                  </a:cubicBezTo>
                  <a:cubicBezTo>
                    <a:pt x="47" y="131"/>
                    <a:pt x="63" y="137"/>
                    <a:pt x="77" y="146"/>
                  </a:cubicBezTo>
                  <a:cubicBezTo>
                    <a:pt x="91" y="154"/>
                    <a:pt x="100" y="163"/>
                    <a:pt x="102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60" y="174"/>
                    <a:pt x="63" y="177"/>
                    <a:pt x="65" y="181"/>
                  </a:cubicBezTo>
                  <a:cubicBezTo>
                    <a:pt x="113" y="181"/>
                    <a:pt x="113" y="181"/>
                    <a:pt x="113" y="181"/>
                  </a:cubicBezTo>
                  <a:cubicBezTo>
                    <a:pt x="113" y="176"/>
                    <a:pt x="113" y="176"/>
                    <a:pt x="113" y="176"/>
                  </a:cubicBezTo>
                  <a:cubicBezTo>
                    <a:pt x="113" y="147"/>
                    <a:pt x="58" y="123"/>
                    <a:pt x="43" y="120"/>
                  </a:cubicBez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</a:endParaRPr>
            </a:p>
          </p:txBody>
        </p:sp>
        <p:sp>
          <p:nvSpPr>
            <p:cNvPr id="63" name="Freeform 479"/>
            <p:cNvSpPr/>
            <p:nvPr/>
          </p:nvSpPr>
          <p:spPr bwMode="auto">
            <a:xfrm>
              <a:off x="5757863" y="2936875"/>
              <a:ext cx="244475" cy="381000"/>
            </a:xfrm>
            <a:custGeom>
              <a:avLst/>
              <a:gdLst>
                <a:gd name="T0" fmla="*/ 59 w 116"/>
                <a:gd name="T1" fmla="*/ 171 h 181"/>
                <a:gd name="T2" fmla="*/ 11 w 116"/>
                <a:gd name="T3" fmla="*/ 171 h 181"/>
                <a:gd name="T4" fmla="*/ 35 w 116"/>
                <a:gd name="T5" fmla="*/ 146 h 181"/>
                <a:gd name="T6" fmla="*/ 72 w 116"/>
                <a:gd name="T7" fmla="*/ 130 h 181"/>
                <a:gd name="T8" fmla="*/ 81 w 116"/>
                <a:gd name="T9" fmla="*/ 112 h 181"/>
                <a:gd name="T10" fmla="*/ 81 w 116"/>
                <a:gd name="T11" fmla="*/ 110 h 181"/>
                <a:gd name="T12" fmla="*/ 79 w 116"/>
                <a:gd name="T13" fmla="*/ 109 h 181"/>
                <a:gd name="T14" fmla="*/ 65 w 116"/>
                <a:gd name="T15" fmla="*/ 82 h 181"/>
                <a:gd name="T16" fmla="*/ 64 w 116"/>
                <a:gd name="T17" fmla="*/ 78 h 181"/>
                <a:gd name="T18" fmla="*/ 60 w 116"/>
                <a:gd name="T19" fmla="*/ 78 h 181"/>
                <a:gd name="T20" fmla="*/ 57 w 116"/>
                <a:gd name="T21" fmla="*/ 72 h 181"/>
                <a:gd name="T22" fmla="*/ 59 w 116"/>
                <a:gd name="T23" fmla="*/ 62 h 181"/>
                <a:gd name="T24" fmla="*/ 61 w 116"/>
                <a:gd name="T25" fmla="*/ 60 h 181"/>
                <a:gd name="T26" fmla="*/ 60 w 116"/>
                <a:gd name="T27" fmla="*/ 58 h 181"/>
                <a:gd name="T28" fmla="*/ 60 w 116"/>
                <a:gd name="T29" fmla="*/ 55 h 181"/>
                <a:gd name="T30" fmla="*/ 67 w 116"/>
                <a:gd name="T31" fmla="*/ 19 h 181"/>
                <a:gd name="T32" fmla="*/ 93 w 116"/>
                <a:gd name="T33" fmla="*/ 10 h 181"/>
                <a:gd name="T34" fmla="*/ 112 w 116"/>
                <a:gd name="T35" fmla="*/ 13 h 181"/>
                <a:gd name="T36" fmla="*/ 116 w 116"/>
                <a:gd name="T37" fmla="*/ 5 h 181"/>
                <a:gd name="T38" fmla="*/ 93 w 116"/>
                <a:gd name="T39" fmla="*/ 0 h 181"/>
                <a:gd name="T40" fmla="*/ 60 w 116"/>
                <a:gd name="T41" fmla="*/ 13 h 181"/>
                <a:gd name="T42" fmla="*/ 51 w 116"/>
                <a:gd name="T43" fmla="*/ 56 h 181"/>
                <a:gd name="T44" fmla="*/ 51 w 116"/>
                <a:gd name="T45" fmla="*/ 56 h 181"/>
                <a:gd name="T46" fmla="*/ 49 w 116"/>
                <a:gd name="T47" fmla="*/ 77 h 181"/>
                <a:gd name="T48" fmla="*/ 56 w 116"/>
                <a:gd name="T49" fmla="*/ 86 h 181"/>
                <a:gd name="T50" fmla="*/ 71 w 116"/>
                <a:gd name="T51" fmla="*/ 114 h 181"/>
                <a:gd name="T52" fmla="*/ 70 w 116"/>
                <a:gd name="T53" fmla="*/ 120 h 181"/>
                <a:gd name="T54" fmla="*/ 0 w 116"/>
                <a:gd name="T55" fmla="*/ 176 h 181"/>
                <a:gd name="T56" fmla="*/ 0 w 116"/>
                <a:gd name="T57" fmla="*/ 181 h 181"/>
                <a:gd name="T58" fmla="*/ 52 w 116"/>
                <a:gd name="T59" fmla="*/ 181 h 181"/>
                <a:gd name="T60" fmla="*/ 59 w 116"/>
                <a:gd name="T61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181">
                  <a:moveTo>
                    <a:pt x="59" y="171"/>
                  </a:moveTo>
                  <a:cubicBezTo>
                    <a:pt x="11" y="171"/>
                    <a:pt x="11" y="171"/>
                    <a:pt x="11" y="171"/>
                  </a:cubicBezTo>
                  <a:cubicBezTo>
                    <a:pt x="13" y="163"/>
                    <a:pt x="22" y="154"/>
                    <a:pt x="35" y="146"/>
                  </a:cubicBezTo>
                  <a:cubicBezTo>
                    <a:pt x="50" y="137"/>
                    <a:pt x="66" y="131"/>
                    <a:pt x="72" y="130"/>
                  </a:cubicBezTo>
                  <a:cubicBezTo>
                    <a:pt x="80" y="129"/>
                    <a:pt x="81" y="117"/>
                    <a:pt x="81" y="112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68" y="97"/>
                    <a:pt x="65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58" y="76"/>
                    <a:pt x="57" y="72"/>
                  </a:cubicBezTo>
                  <a:cubicBezTo>
                    <a:pt x="56" y="68"/>
                    <a:pt x="57" y="63"/>
                    <a:pt x="59" y="62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7"/>
                    <a:pt x="60" y="56"/>
                    <a:pt x="60" y="55"/>
                  </a:cubicBezTo>
                  <a:cubicBezTo>
                    <a:pt x="59" y="48"/>
                    <a:pt x="58" y="30"/>
                    <a:pt x="67" y="19"/>
                  </a:cubicBezTo>
                  <a:cubicBezTo>
                    <a:pt x="73" y="13"/>
                    <a:pt x="82" y="10"/>
                    <a:pt x="93" y="10"/>
                  </a:cubicBezTo>
                  <a:cubicBezTo>
                    <a:pt x="101" y="10"/>
                    <a:pt x="107" y="11"/>
                    <a:pt x="112" y="13"/>
                  </a:cubicBezTo>
                  <a:cubicBezTo>
                    <a:pt x="113" y="11"/>
                    <a:pt x="114" y="8"/>
                    <a:pt x="116" y="5"/>
                  </a:cubicBezTo>
                  <a:cubicBezTo>
                    <a:pt x="110" y="2"/>
                    <a:pt x="102" y="0"/>
                    <a:pt x="93" y="0"/>
                  </a:cubicBezTo>
                  <a:cubicBezTo>
                    <a:pt x="79" y="0"/>
                    <a:pt x="67" y="5"/>
                    <a:pt x="60" y="13"/>
                  </a:cubicBezTo>
                  <a:cubicBezTo>
                    <a:pt x="48" y="27"/>
                    <a:pt x="50" y="48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6" y="62"/>
                    <a:pt x="46" y="71"/>
                    <a:pt x="49" y="77"/>
                  </a:cubicBezTo>
                  <a:cubicBezTo>
                    <a:pt x="50" y="82"/>
                    <a:pt x="53" y="85"/>
                    <a:pt x="56" y="86"/>
                  </a:cubicBezTo>
                  <a:cubicBezTo>
                    <a:pt x="59" y="100"/>
                    <a:pt x="68" y="110"/>
                    <a:pt x="71" y="114"/>
                  </a:cubicBezTo>
                  <a:cubicBezTo>
                    <a:pt x="71" y="117"/>
                    <a:pt x="70" y="119"/>
                    <a:pt x="70" y="120"/>
                  </a:cubicBezTo>
                  <a:cubicBezTo>
                    <a:pt x="55" y="123"/>
                    <a:pt x="0" y="147"/>
                    <a:pt x="0" y="176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4" y="177"/>
                    <a:pt x="56" y="174"/>
                    <a:pt x="59" y="171"/>
                  </a:cubicBezTo>
                  <a:close/>
                </a:path>
              </a:pathLst>
            </a:custGeom>
            <a:grpFill/>
            <a:ln w="9525">
              <a:solidFill>
                <a:srgbClr val="0070C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</a:endParaRPr>
            </a:p>
          </p:txBody>
        </p:sp>
      </p:grpSp>
      <p:sp>
        <p:nvSpPr>
          <p:cNvPr id="65" name="Arredondar Retângulo de Canto Único 64"/>
          <p:cNvSpPr/>
          <p:nvPr/>
        </p:nvSpPr>
        <p:spPr>
          <a:xfrm>
            <a:off x="191135" y="580961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0" name="Arredondar Retângulo de Canto Único 69"/>
          <p:cNvSpPr/>
          <p:nvPr/>
        </p:nvSpPr>
        <p:spPr>
          <a:xfrm>
            <a:off x="191135" y="5209540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1" name="Arredondar Retângulo de Canto Único 70"/>
          <p:cNvSpPr/>
          <p:nvPr/>
        </p:nvSpPr>
        <p:spPr>
          <a:xfrm>
            <a:off x="191135" y="465264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2" name="Retângulo arredondado 71"/>
          <p:cNvSpPr/>
          <p:nvPr/>
        </p:nvSpPr>
        <p:spPr>
          <a:xfrm>
            <a:off x="9839960" y="306863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1</a:t>
            </a:r>
            <a:endParaRPr lang="pt-BR" altLang="en-US"/>
          </a:p>
        </p:txBody>
      </p:sp>
      <p:sp>
        <p:nvSpPr>
          <p:cNvPr id="73" name="Retângulo arredondado 72"/>
          <p:cNvSpPr/>
          <p:nvPr/>
        </p:nvSpPr>
        <p:spPr>
          <a:xfrm>
            <a:off x="8289925" y="452024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2</a:t>
            </a:r>
            <a:endParaRPr lang="pt-BR" altLang="en-US"/>
          </a:p>
        </p:txBody>
      </p:sp>
      <p:sp>
        <p:nvSpPr>
          <p:cNvPr id="74" name="Retângulo arredondado 73"/>
          <p:cNvSpPr/>
          <p:nvPr/>
        </p:nvSpPr>
        <p:spPr>
          <a:xfrm>
            <a:off x="7104380" y="275177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3</a:t>
            </a:r>
            <a:endParaRPr lang="pt-BR" altLang="en-US"/>
          </a:p>
        </p:txBody>
      </p:sp>
      <p:sp>
        <p:nvSpPr>
          <p:cNvPr id="75" name="Retângulo arredondado 74"/>
          <p:cNvSpPr/>
          <p:nvPr/>
        </p:nvSpPr>
        <p:spPr>
          <a:xfrm>
            <a:off x="4368165" y="2365058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6</a:t>
            </a:r>
            <a:endParaRPr lang="pt-BR" altLang="en-US"/>
          </a:p>
        </p:txBody>
      </p:sp>
      <p:sp>
        <p:nvSpPr>
          <p:cNvPr id="77" name="Retângulo arredondado 76"/>
          <p:cNvSpPr/>
          <p:nvPr/>
        </p:nvSpPr>
        <p:spPr>
          <a:xfrm>
            <a:off x="4799965" y="480790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5</a:t>
            </a:r>
            <a:endParaRPr lang="pt-BR" altLang="en-US"/>
          </a:p>
        </p:txBody>
      </p:sp>
      <p:sp>
        <p:nvSpPr>
          <p:cNvPr id="78" name="Retângulo arredondado 77"/>
          <p:cNvSpPr/>
          <p:nvPr/>
        </p:nvSpPr>
        <p:spPr>
          <a:xfrm>
            <a:off x="1775460" y="416655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4</a:t>
            </a:r>
            <a:endParaRPr lang="pt-BR" altLang="en-US"/>
          </a:p>
        </p:txBody>
      </p:sp>
      <p:sp>
        <p:nvSpPr>
          <p:cNvPr id="4" name="Arredondar Retângulo de Canto Único 3"/>
          <p:cNvSpPr/>
          <p:nvPr/>
        </p:nvSpPr>
        <p:spPr>
          <a:xfrm>
            <a:off x="318135" y="300355"/>
            <a:ext cx="3935095" cy="121983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DESCREVA AQUI O SEU CONTEXTO DE NEGÓCIO E QUAL PROBLEMA VOCÊ QUER RESOLVER (NÃO DESCREVA O QUE FARÁ PARA RESOLVER).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o 65"/>
          <p:cNvGrpSpPr/>
          <p:nvPr/>
        </p:nvGrpSpPr>
        <p:grpSpPr>
          <a:xfrm>
            <a:off x="1104900" y="1544320"/>
            <a:ext cx="10793171" cy="4782185"/>
            <a:chOff x="1740" y="2432"/>
            <a:chExt cx="15185" cy="7531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782" y="5056"/>
              <a:ext cx="2972" cy="2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0896" y="5056"/>
              <a:ext cx="2967" cy="25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19" name="TextBox 17"/>
            <p:cNvSpPr txBox="1"/>
            <p:nvPr/>
          </p:nvSpPr>
          <p:spPr>
            <a:xfrm>
              <a:off x="10912" y="5065"/>
              <a:ext cx="2952" cy="434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rPr>
                <a:t>Canais</a:t>
              </a:r>
              <a:endParaRPr lang="pt-BR" altLang="id-ID" sz="1200" b="1" dirty="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4763" y="5065"/>
              <a:ext cx="3000" cy="434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rPr>
                <a:t>Recursos Chaves</a:t>
              </a:r>
              <a:endParaRPr lang="pt-BR" altLang="id-ID" sz="1200" b="1" dirty="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grpSp>
          <p:nvGrpSpPr>
            <p:cNvPr id="64" name="Grupo 63"/>
            <p:cNvGrpSpPr/>
            <p:nvPr/>
          </p:nvGrpSpPr>
          <p:grpSpPr>
            <a:xfrm>
              <a:off x="1740" y="2432"/>
              <a:ext cx="15185" cy="7531"/>
              <a:chOff x="1740" y="2432"/>
              <a:chExt cx="15185" cy="7531"/>
            </a:xfrm>
          </p:grpSpPr>
          <p:sp>
            <p:nvSpPr>
              <p:cNvPr id="3" name="Rectangle 3"/>
              <p:cNvSpPr>
                <a:spLocks noChangeArrowheads="1"/>
              </p:cNvSpPr>
              <p:nvPr/>
            </p:nvSpPr>
            <p:spPr bwMode="auto">
              <a:xfrm>
                <a:off x="1740" y="7675"/>
                <a:ext cx="7543" cy="2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9373" y="7675"/>
                <a:ext cx="7545" cy="2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1740" y="2432"/>
                <a:ext cx="2967" cy="5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782" y="2432"/>
                <a:ext cx="2972" cy="25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7849" y="2432"/>
                <a:ext cx="2967" cy="5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13958" y="2432"/>
                <a:ext cx="2967" cy="51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10896" y="2432"/>
                <a:ext cx="2967" cy="25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14" name="TextBox 12"/>
              <p:cNvSpPr txBox="1"/>
              <p:nvPr/>
            </p:nvSpPr>
            <p:spPr>
              <a:xfrm>
                <a:off x="7849" y="2443"/>
                <a:ext cx="295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Proposta de Valor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10896" y="2443"/>
                <a:ext cx="295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Relacionamento com Clientes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13972" y="2443"/>
                <a:ext cx="295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Segmento de Clientes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1749" y="2443"/>
                <a:ext cx="295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Parceiros Chaves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29" name="TextBox 27"/>
              <p:cNvSpPr txBox="1"/>
              <p:nvPr/>
            </p:nvSpPr>
            <p:spPr>
              <a:xfrm>
                <a:off x="4796" y="2443"/>
                <a:ext cx="295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Atividades Chaves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41" name="TextBox 39"/>
              <p:cNvSpPr txBox="1"/>
              <p:nvPr/>
            </p:nvSpPr>
            <p:spPr>
              <a:xfrm>
                <a:off x="1760" y="7687"/>
                <a:ext cx="7522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Estrutura de Custos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  <p:sp>
            <p:nvSpPr>
              <p:cNvPr id="43" name="TextBox 41"/>
              <p:cNvSpPr txBox="1"/>
              <p:nvPr/>
            </p:nvSpPr>
            <p:spPr>
              <a:xfrm>
                <a:off x="9364" y="7687"/>
                <a:ext cx="7546" cy="43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altLang="id-ID" sz="1200" b="1" dirty="0">
                    <a:solidFill>
                      <a:schemeClr val="bg2"/>
                    </a:solidFill>
                    <a:latin typeface="Calibri Light" panose="020F0302020204030204" charset="0"/>
                    <a:cs typeface="Calibri Light" panose="020F0302020204030204" charset="0"/>
                  </a:rPr>
                  <a:t>Fontes de Receita</a:t>
                </a:r>
                <a:endParaRPr lang="pt-BR" altLang="id-ID" sz="1200" b="1" dirty="0">
                  <a:solidFill>
                    <a:schemeClr val="bg2"/>
                  </a:solidFill>
                  <a:latin typeface="Calibri Light" panose="020F0302020204030204" charset="0"/>
                  <a:cs typeface="Calibri Light" panose="020F0302020204030204" charset="0"/>
                </a:endParaRPr>
              </a:p>
            </p:txBody>
          </p:sp>
        </p:grpSp>
      </p:grpSp>
      <p:sp>
        <p:nvSpPr>
          <p:cNvPr id="70" name="CaixaDeTexto 1"/>
          <p:cNvSpPr txBox="1"/>
          <p:nvPr/>
        </p:nvSpPr>
        <p:spPr>
          <a:xfrm>
            <a:off x="7175500" y="881380"/>
            <a:ext cx="5019675" cy="5035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6800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ysClr val="window" lastClr="FFFFFF"/>
                </a:solidFill>
              </a:defRPr>
            </a:lvl1pPr>
            <a:lvl2pPr>
              <a:defRPr>
                <a:solidFill>
                  <a:sysClr val="window" lastClr="FFFFFF"/>
                </a:solidFill>
              </a:defRPr>
            </a:lvl2pPr>
            <a:lvl3pPr>
              <a:defRPr>
                <a:solidFill>
                  <a:sysClr val="window" lastClr="FFFFFF"/>
                </a:solidFill>
              </a:defRPr>
            </a:lvl3pPr>
            <a:lvl4pPr>
              <a:defRPr>
                <a:solidFill>
                  <a:sysClr val="window" lastClr="FFFFFF"/>
                </a:solidFill>
              </a:defRPr>
            </a:lvl4pPr>
            <a:lvl5pPr>
              <a:defRPr>
                <a:solidFill>
                  <a:sysClr val="window" lastClr="FFFFFF"/>
                </a:solidFill>
              </a:defRPr>
            </a:lvl5pPr>
            <a:lvl6pPr>
              <a:defRPr>
                <a:solidFill>
                  <a:sysClr val="window" lastClr="FFFFFF"/>
                </a:solidFill>
              </a:defRPr>
            </a:lvl6pPr>
            <a:lvl7pPr>
              <a:defRPr>
                <a:solidFill>
                  <a:sysClr val="window" lastClr="FFFFFF"/>
                </a:solidFill>
              </a:defRPr>
            </a:lvl7pPr>
            <a:lvl8pPr>
              <a:defRPr>
                <a:solidFill>
                  <a:sysClr val="window" lastClr="FFFFFF"/>
                </a:solidFill>
              </a:defRPr>
            </a:lvl8pPr>
            <a:lvl9pPr>
              <a:defRPr>
                <a:solidFill>
                  <a:sysClr val="window" lastClr="FFFFFF"/>
                </a:solidFill>
              </a:defRPr>
            </a:lvl9pPr>
          </a:lstStyle>
          <a:p>
            <a:pPr defTabSz="914400"/>
            <a:endParaRPr lang="pt-BR" sz="28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195185" y="830580"/>
            <a:ext cx="49993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pt-BR" sz="3200" b="1" spc="-6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Model Canvas</a:t>
            </a:r>
            <a:endParaRPr lang="pt-BR" sz="3200" b="1" spc="-60" dirty="0">
              <a:solidFill>
                <a:srgbClr val="FF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350"/>
          <p:cNvSpPr>
            <a:spLocks noEditPoints="1"/>
          </p:cNvSpPr>
          <p:nvPr/>
        </p:nvSpPr>
        <p:spPr bwMode="auto">
          <a:xfrm>
            <a:off x="7031990" y="1913970"/>
            <a:ext cx="462280" cy="346075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600">
              <a:solidFill>
                <a:schemeClr val="bg2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grpSp>
        <p:nvGrpSpPr>
          <p:cNvPr id="58" name="Grupo 57"/>
          <p:cNvGrpSpPr/>
          <p:nvPr/>
        </p:nvGrpSpPr>
        <p:grpSpPr>
          <a:xfrm>
            <a:off x="11252200" y="1892697"/>
            <a:ext cx="594360" cy="388620"/>
            <a:chOff x="14862" y="4260"/>
            <a:chExt cx="936" cy="612"/>
          </a:xfrm>
          <a:solidFill>
            <a:schemeClr val="bg1">
              <a:lumMod val="85000"/>
            </a:schemeClr>
          </a:solidFill>
        </p:grpSpPr>
        <p:sp>
          <p:nvSpPr>
            <p:cNvPr id="24" name="Freeform 477"/>
            <p:cNvSpPr>
              <a:spLocks noEditPoints="1"/>
            </p:cNvSpPr>
            <p:nvPr/>
          </p:nvSpPr>
          <p:spPr bwMode="auto">
            <a:xfrm>
              <a:off x="15020" y="4260"/>
              <a:ext cx="631" cy="613"/>
            </a:xfrm>
            <a:custGeom>
              <a:avLst/>
              <a:gdLst>
                <a:gd name="T0" fmla="*/ 223 w 223"/>
                <a:gd name="T1" fmla="*/ 216 h 216"/>
                <a:gd name="T2" fmla="*/ 0 w 223"/>
                <a:gd name="T3" fmla="*/ 216 h 216"/>
                <a:gd name="T4" fmla="*/ 0 w 223"/>
                <a:gd name="T5" fmla="*/ 211 h 216"/>
                <a:gd name="T6" fmla="*/ 83 w 223"/>
                <a:gd name="T7" fmla="*/ 144 h 216"/>
                <a:gd name="T8" fmla="*/ 85 w 223"/>
                <a:gd name="T9" fmla="*/ 137 h 216"/>
                <a:gd name="T10" fmla="*/ 67 w 223"/>
                <a:gd name="T11" fmla="*/ 103 h 216"/>
                <a:gd name="T12" fmla="*/ 58 w 223"/>
                <a:gd name="T13" fmla="*/ 92 h 216"/>
                <a:gd name="T14" fmla="*/ 60 w 223"/>
                <a:gd name="T15" fmla="*/ 67 h 216"/>
                <a:gd name="T16" fmla="*/ 60 w 223"/>
                <a:gd name="T17" fmla="*/ 67 h 216"/>
                <a:gd name="T18" fmla="*/ 71 w 223"/>
                <a:gd name="T19" fmla="*/ 15 h 216"/>
                <a:gd name="T20" fmla="*/ 111 w 223"/>
                <a:gd name="T21" fmla="*/ 0 h 216"/>
                <a:gd name="T22" fmla="*/ 151 w 223"/>
                <a:gd name="T23" fmla="*/ 15 h 216"/>
                <a:gd name="T24" fmla="*/ 163 w 223"/>
                <a:gd name="T25" fmla="*/ 67 h 216"/>
                <a:gd name="T26" fmla="*/ 163 w 223"/>
                <a:gd name="T27" fmla="*/ 67 h 216"/>
                <a:gd name="T28" fmla="*/ 165 w 223"/>
                <a:gd name="T29" fmla="*/ 92 h 216"/>
                <a:gd name="T30" fmla="*/ 156 w 223"/>
                <a:gd name="T31" fmla="*/ 103 h 216"/>
                <a:gd name="T32" fmla="*/ 138 w 223"/>
                <a:gd name="T33" fmla="*/ 137 h 216"/>
                <a:gd name="T34" fmla="*/ 140 w 223"/>
                <a:gd name="T35" fmla="*/ 144 h 216"/>
                <a:gd name="T36" fmla="*/ 223 w 223"/>
                <a:gd name="T37" fmla="*/ 211 h 216"/>
                <a:gd name="T38" fmla="*/ 223 w 223"/>
                <a:gd name="T39" fmla="*/ 216 h 216"/>
                <a:gd name="T40" fmla="*/ 12 w 223"/>
                <a:gd name="T41" fmla="*/ 205 h 216"/>
                <a:gd name="T42" fmla="*/ 211 w 223"/>
                <a:gd name="T43" fmla="*/ 205 h 216"/>
                <a:gd name="T44" fmla="*/ 181 w 223"/>
                <a:gd name="T45" fmla="*/ 175 h 216"/>
                <a:gd name="T46" fmla="*/ 137 w 223"/>
                <a:gd name="T47" fmla="*/ 155 h 216"/>
                <a:gd name="T48" fmla="*/ 127 w 223"/>
                <a:gd name="T49" fmla="*/ 134 h 216"/>
                <a:gd name="T50" fmla="*/ 127 w 223"/>
                <a:gd name="T51" fmla="*/ 132 h 216"/>
                <a:gd name="T52" fmla="*/ 128 w 223"/>
                <a:gd name="T53" fmla="*/ 130 h 216"/>
                <a:gd name="T54" fmla="*/ 145 w 223"/>
                <a:gd name="T55" fmla="*/ 98 h 216"/>
                <a:gd name="T56" fmla="*/ 146 w 223"/>
                <a:gd name="T57" fmla="*/ 93 h 216"/>
                <a:gd name="T58" fmla="*/ 151 w 223"/>
                <a:gd name="T59" fmla="*/ 93 h 216"/>
                <a:gd name="T60" fmla="*/ 155 w 223"/>
                <a:gd name="T61" fmla="*/ 86 h 216"/>
                <a:gd name="T62" fmla="*/ 153 w 223"/>
                <a:gd name="T63" fmla="*/ 74 h 216"/>
                <a:gd name="T64" fmla="*/ 151 w 223"/>
                <a:gd name="T65" fmla="*/ 72 h 216"/>
                <a:gd name="T66" fmla="*/ 151 w 223"/>
                <a:gd name="T67" fmla="*/ 69 h 216"/>
                <a:gd name="T68" fmla="*/ 151 w 223"/>
                <a:gd name="T69" fmla="*/ 66 h 216"/>
                <a:gd name="T70" fmla="*/ 143 w 223"/>
                <a:gd name="T71" fmla="*/ 23 h 216"/>
                <a:gd name="T72" fmla="*/ 111 w 223"/>
                <a:gd name="T73" fmla="*/ 12 h 216"/>
                <a:gd name="T74" fmla="*/ 80 w 223"/>
                <a:gd name="T75" fmla="*/ 23 h 216"/>
                <a:gd name="T76" fmla="*/ 72 w 223"/>
                <a:gd name="T77" fmla="*/ 66 h 216"/>
                <a:gd name="T78" fmla="*/ 72 w 223"/>
                <a:gd name="T79" fmla="*/ 69 h 216"/>
                <a:gd name="T80" fmla="*/ 72 w 223"/>
                <a:gd name="T81" fmla="*/ 72 h 216"/>
                <a:gd name="T82" fmla="*/ 70 w 223"/>
                <a:gd name="T83" fmla="*/ 74 h 216"/>
                <a:gd name="T84" fmla="*/ 68 w 223"/>
                <a:gd name="T85" fmla="*/ 86 h 216"/>
                <a:gd name="T86" fmla="*/ 72 w 223"/>
                <a:gd name="T87" fmla="*/ 93 h 216"/>
                <a:gd name="T88" fmla="*/ 77 w 223"/>
                <a:gd name="T89" fmla="*/ 93 h 216"/>
                <a:gd name="T90" fmla="*/ 77 w 223"/>
                <a:gd name="T91" fmla="*/ 98 h 216"/>
                <a:gd name="T92" fmla="*/ 95 w 223"/>
                <a:gd name="T93" fmla="*/ 130 h 216"/>
                <a:gd name="T94" fmla="*/ 96 w 223"/>
                <a:gd name="T95" fmla="*/ 132 h 216"/>
                <a:gd name="T96" fmla="*/ 96 w 223"/>
                <a:gd name="T97" fmla="*/ 134 h 216"/>
                <a:gd name="T98" fmla="*/ 86 w 223"/>
                <a:gd name="T99" fmla="*/ 155 h 216"/>
                <a:gd name="T100" fmla="*/ 42 w 223"/>
                <a:gd name="T101" fmla="*/ 175 h 216"/>
                <a:gd name="T102" fmla="*/ 12 w 223"/>
                <a:gd name="T103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3" h="216">
                  <a:moveTo>
                    <a:pt x="223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176"/>
                    <a:pt x="65" y="148"/>
                    <a:pt x="83" y="144"/>
                  </a:cubicBezTo>
                  <a:cubicBezTo>
                    <a:pt x="84" y="143"/>
                    <a:pt x="84" y="140"/>
                    <a:pt x="85" y="137"/>
                  </a:cubicBezTo>
                  <a:cubicBezTo>
                    <a:pt x="81" y="132"/>
                    <a:pt x="71" y="120"/>
                    <a:pt x="67" y="103"/>
                  </a:cubicBezTo>
                  <a:cubicBezTo>
                    <a:pt x="63" y="102"/>
                    <a:pt x="60" y="98"/>
                    <a:pt x="58" y="92"/>
                  </a:cubicBezTo>
                  <a:cubicBezTo>
                    <a:pt x="55" y="85"/>
                    <a:pt x="55" y="74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57"/>
                    <a:pt x="56" y="32"/>
                    <a:pt x="71" y="15"/>
                  </a:cubicBezTo>
                  <a:cubicBezTo>
                    <a:pt x="80" y="5"/>
                    <a:pt x="94" y="0"/>
                    <a:pt x="111" y="0"/>
                  </a:cubicBezTo>
                  <a:cubicBezTo>
                    <a:pt x="129" y="0"/>
                    <a:pt x="142" y="5"/>
                    <a:pt x="151" y="15"/>
                  </a:cubicBezTo>
                  <a:cubicBezTo>
                    <a:pt x="166" y="32"/>
                    <a:pt x="164" y="57"/>
                    <a:pt x="16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8" y="74"/>
                    <a:pt x="168" y="85"/>
                    <a:pt x="165" y="92"/>
                  </a:cubicBezTo>
                  <a:cubicBezTo>
                    <a:pt x="163" y="98"/>
                    <a:pt x="160" y="102"/>
                    <a:pt x="156" y="103"/>
                  </a:cubicBezTo>
                  <a:cubicBezTo>
                    <a:pt x="152" y="120"/>
                    <a:pt x="142" y="132"/>
                    <a:pt x="138" y="137"/>
                  </a:cubicBezTo>
                  <a:cubicBezTo>
                    <a:pt x="138" y="140"/>
                    <a:pt x="139" y="143"/>
                    <a:pt x="140" y="144"/>
                  </a:cubicBezTo>
                  <a:cubicBezTo>
                    <a:pt x="158" y="148"/>
                    <a:pt x="223" y="176"/>
                    <a:pt x="223" y="211"/>
                  </a:cubicBezTo>
                  <a:lnTo>
                    <a:pt x="223" y="216"/>
                  </a:lnTo>
                  <a:close/>
                  <a:moveTo>
                    <a:pt x="12" y="205"/>
                  </a:moveTo>
                  <a:cubicBezTo>
                    <a:pt x="211" y="205"/>
                    <a:pt x="211" y="205"/>
                    <a:pt x="211" y="205"/>
                  </a:cubicBezTo>
                  <a:cubicBezTo>
                    <a:pt x="208" y="195"/>
                    <a:pt x="197" y="185"/>
                    <a:pt x="181" y="175"/>
                  </a:cubicBezTo>
                  <a:cubicBezTo>
                    <a:pt x="164" y="164"/>
                    <a:pt x="144" y="157"/>
                    <a:pt x="137" y="155"/>
                  </a:cubicBezTo>
                  <a:cubicBezTo>
                    <a:pt x="128" y="154"/>
                    <a:pt x="127" y="140"/>
                    <a:pt x="127" y="134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42" y="116"/>
                    <a:pt x="145" y="98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2" y="93"/>
                    <a:pt x="154" y="91"/>
                    <a:pt x="155" y="86"/>
                  </a:cubicBezTo>
                  <a:cubicBezTo>
                    <a:pt x="156" y="81"/>
                    <a:pt x="155" y="76"/>
                    <a:pt x="153" y="74"/>
                  </a:cubicBezTo>
                  <a:cubicBezTo>
                    <a:pt x="151" y="72"/>
                    <a:pt x="151" y="72"/>
                    <a:pt x="151" y="72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1" y="68"/>
                    <a:pt x="151" y="67"/>
                    <a:pt x="151" y="66"/>
                  </a:cubicBezTo>
                  <a:cubicBezTo>
                    <a:pt x="152" y="57"/>
                    <a:pt x="154" y="36"/>
                    <a:pt x="143" y="23"/>
                  </a:cubicBezTo>
                  <a:cubicBezTo>
                    <a:pt x="136" y="15"/>
                    <a:pt x="126" y="12"/>
                    <a:pt x="111" y="12"/>
                  </a:cubicBezTo>
                  <a:cubicBezTo>
                    <a:pt x="97" y="12"/>
                    <a:pt x="87" y="15"/>
                    <a:pt x="80" y="23"/>
                  </a:cubicBezTo>
                  <a:cubicBezTo>
                    <a:pt x="68" y="36"/>
                    <a:pt x="71" y="57"/>
                    <a:pt x="72" y="66"/>
                  </a:cubicBezTo>
                  <a:cubicBezTo>
                    <a:pt x="72" y="67"/>
                    <a:pt x="72" y="68"/>
                    <a:pt x="72" y="69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6"/>
                    <a:pt x="67" y="81"/>
                    <a:pt x="68" y="86"/>
                  </a:cubicBezTo>
                  <a:cubicBezTo>
                    <a:pt x="69" y="91"/>
                    <a:pt x="71" y="93"/>
                    <a:pt x="72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80" y="116"/>
                    <a:pt x="94" y="130"/>
                    <a:pt x="95" y="130"/>
                  </a:cubicBezTo>
                  <a:cubicBezTo>
                    <a:pt x="96" y="132"/>
                    <a:pt x="96" y="132"/>
                    <a:pt x="96" y="132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40"/>
                    <a:pt x="95" y="154"/>
                    <a:pt x="86" y="155"/>
                  </a:cubicBezTo>
                  <a:cubicBezTo>
                    <a:pt x="79" y="157"/>
                    <a:pt x="59" y="164"/>
                    <a:pt x="42" y="175"/>
                  </a:cubicBezTo>
                  <a:cubicBezTo>
                    <a:pt x="25" y="185"/>
                    <a:pt x="15" y="195"/>
                    <a:pt x="12" y="20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25" name="Freeform 478"/>
            <p:cNvSpPr/>
            <p:nvPr/>
          </p:nvSpPr>
          <p:spPr bwMode="auto">
            <a:xfrm>
              <a:off x="15480" y="4283"/>
              <a:ext cx="318" cy="513"/>
            </a:xfrm>
            <a:custGeom>
              <a:avLst/>
              <a:gdLst>
                <a:gd name="T0" fmla="*/ 43 w 113"/>
                <a:gd name="T1" fmla="*/ 120 h 181"/>
                <a:gd name="T2" fmla="*/ 42 w 113"/>
                <a:gd name="T3" fmla="*/ 114 h 181"/>
                <a:gd name="T4" fmla="*/ 57 w 113"/>
                <a:gd name="T5" fmla="*/ 86 h 181"/>
                <a:gd name="T6" fmla="*/ 64 w 113"/>
                <a:gd name="T7" fmla="*/ 77 h 181"/>
                <a:gd name="T8" fmla="*/ 62 w 113"/>
                <a:gd name="T9" fmla="*/ 56 h 181"/>
                <a:gd name="T10" fmla="*/ 62 w 113"/>
                <a:gd name="T11" fmla="*/ 56 h 181"/>
                <a:gd name="T12" fmla="*/ 53 w 113"/>
                <a:gd name="T13" fmla="*/ 13 h 181"/>
                <a:gd name="T14" fmla="*/ 19 w 113"/>
                <a:gd name="T15" fmla="*/ 0 h 181"/>
                <a:gd name="T16" fmla="*/ 0 w 113"/>
                <a:gd name="T17" fmla="*/ 4 h 181"/>
                <a:gd name="T18" fmla="*/ 5 w 113"/>
                <a:gd name="T19" fmla="*/ 12 h 181"/>
                <a:gd name="T20" fmla="*/ 19 w 113"/>
                <a:gd name="T21" fmla="*/ 10 h 181"/>
                <a:gd name="T22" fmla="*/ 46 w 113"/>
                <a:gd name="T23" fmla="*/ 19 h 181"/>
                <a:gd name="T24" fmla="*/ 53 w 113"/>
                <a:gd name="T25" fmla="*/ 55 h 181"/>
                <a:gd name="T26" fmla="*/ 52 w 113"/>
                <a:gd name="T27" fmla="*/ 58 h 181"/>
                <a:gd name="T28" fmla="*/ 52 w 113"/>
                <a:gd name="T29" fmla="*/ 60 h 181"/>
                <a:gd name="T30" fmla="*/ 54 w 113"/>
                <a:gd name="T31" fmla="*/ 62 h 181"/>
                <a:gd name="T32" fmla="*/ 56 w 113"/>
                <a:gd name="T33" fmla="*/ 72 h 181"/>
                <a:gd name="T34" fmla="*/ 52 w 113"/>
                <a:gd name="T35" fmla="*/ 78 h 181"/>
                <a:gd name="T36" fmla="*/ 48 w 113"/>
                <a:gd name="T37" fmla="*/ 78 h 181"/>
                <a:gd name="T38" fmla="*/ 48 w 113"/>
                <a:gd name="T39" fmla="*/ 82 h 181"/>
                <a:gd name="T40" fmla="*/ 33 w 113"/>
                <a:gd name="T41" fmla="*/ 109 h 181"/>
                <a:gd name="T42" fmla="*/ 32 w 113"/>
                <a:gd name="T43" fmla="*/ 110 h 181"/>
                <a:gd name="T44" fmla="*/ 32 w 113"/>
                <a:gd name="T45" fmla="*/ 112 h 181"/>
                <a:gd name="T46" fmla="*/ 41 w 113"/>
                <a:gd name="T47" fmla="*/ 130 h 181"/>
                <a:gd name="T48" fmla="*/ 77 w 113"/>
                <a:gd name="T49" fmla="*/ 146 h 181"/>
                <a:gd name="T50" fmla="*/ 102 w 113"/>
                <a:gd name="T51" fmla="*/ 171 h 181"/>
                <a:gd name="T52" fmla="*/ 58 w 113"/>
                <a:gd name="T53" fmla="*/ 171 h 181"/>
                <a:gd name="T54" fmla="*/ 65 w 113"/>
                <a:gd name="T55" fmla="*/ 181 h 181"/>
                <a:gd name="T56" fmla="*/ 113 w 113"/>
                <a:gd name="T57" fmla="*/ 181 h 181"/>
                <a:gd name="T58" fmla="*/ 113 w 113"/>
                <a:gd name="T59" fmla="*/ 176 h 181"/>
                <a:gd name="T60" fmla="*/ 43 w 113"/>
                <a:gd name="T61" fmla="*/ 1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3" h="181">
                  <a:moveTo>
                    <a:pt x="43" y="120"/>
                  </a:moveTo>
                  <a:cubicBezTo>
                    <a:pt x="42" y="119"/>
                    <a:pt x="42" y="117"/>
                    <a:pt x="42" y="114"/>
                  </a:cubicBezTo>
                  <a:cubicBezTo>
                    <a:pt x="45" y="110"/>
                    <a:pt x="53" y="100"/>
                    <a:pt x="57" y="86"/>
                  </a:cubicBezTo>
                  <a:cubicBezTo>
                    <a:pt x="60" y="85"/>
                    <a:pt x="62" y="82"/>
                    <a:pt x="64" y="77"/>
                  </a:cubicBezTo>
                  <a:cubicBezTo>
                    <a:pt x="66" y="71"/>
                    <a:pt x="67" y="62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48"/>
                    <a:pt x="65" y="27"/>
                    <a:pt x="53" y="13"/>
                  </a:cubicBezTo>
                  <a:cubicBezTo>
                    <a:pt x="45" y="5"/>
                    <a:pt x="34" y="0"/>
                    <a:pt x="19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2" y="6"/>
                    <a:pt x="3" y="9"/>
                    <a:pt x="5" y="12"/>
                  </a:cubicBezTo>
                  <a:cubicBezTo>
                    <a:pt x="9" y="11"/>
                    <a:pt x="14" y="10"/>
                    <a:pt x="19" y="10"/>
                  </a:cubicBezTo>
                  <a:cubicBezTo>
                    <a:pt x="31" y="10"/>
                    <a:pt x="40" y="13"/>
                    <a:pt x="46" y="19"/>
                  </a:cubicBezTo>
                  <a:cubicBezTo>
                    <a:pt x="55" y="30"/>
                    <a:pt x="53" y="48"/>
                    <a:pt x="53" y="55"/>
                  </a:cubicBezTo>
                  <a:cubicBezTo>
                    <a:pt x="52" y="56"/>
                    <a:pt x="52" y="57"/>
                    <a:pt x="52" y="5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3"/>
                    <a:pt x="57" y="68"/>
                    <a:pt x="56" y="72"/>
                  </a:cubicBezTo>
                  <a:cubicBezTo>
                    <a:pt x="55" y="76"/>
                    <a:pt x="53" y="78"/>
                    <a:pt x="5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5" y="97"/>
                    <a:pt x="34" y="109"/>
                    <a:pt x="33" y="109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2" y="112"/>
                    <a:pt x="32" y="112"/>
                    <a:pt x="32" y="112"/>
                  </a:cubicBezTo>
                  <a:cubicBezTo>
                    <a:pt x="32" y="117"/>
                    <a:pt x="33" y="129"/>
                    <a:pt x="41" y="130"/>
                  </a:cubicBezTo>
                  <a:cubicBezTo>
                    <a:pt x="47" y="131"/>
                    <a:pt x="63" y="137"/>
                    <a:pt x="77" y="146"/>
                  </a:cubicBezTo>
                  <a:cubicBezTo>
                    <a:pt x="91" y="154"/>
                    <a:pt x="100" y="163"/>
                    <a:pt x="102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60" y="174"/>
                    <a:pt x="63" y="177"/>
                    <a:pt x="65" y="181"/>
                  </a:cubicBezTo>
                  <a:cubicBezTo>
                    <a:pt x="113" y="181"/>
                    <a:pt x="113" y="181"/>
                    <a:pt x="113" y="181"/>
                  </a:cubicBezTo>
                  <a:cubicBezTo>
                    <a:pt x="113" y="176"/>
                    <a:pt x="113" y="176"/>
                    <a:pt x="113" y="176"/>
                  </a:cubicBezTo>
                  <a:cubicBezTo>
                    <a:pt x="113" y="147"/>
                    <a:pt x="58" y="123"/>
                    <a:pt x="43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26" name="Freeform 479"/>
            <p:cNvSpPr/>
            <p:nvPr/>
          </p:nvSpPr>
          <p:spPr bwMode="auto">
            <a:xfrm>
              <a:off x="14862" y="4283"/>
              <a:ext cx="329" cy="513"/>
            </a:xfrm>
            <a:custGeom>
              <a:avLst/>
              <a:gdLst>
                <a:gd name="T0" fmla="*/ 59 w 116"/>
                <a:gd name="T1" fmla="*/ 171 h 181"/>
                <a:gd name="T2" fmla="*/ 11 w 116"/>
                <a:gd name="T3" fmla="*/ 171 h 181"/>
                <a:gd name="T4" fmla="*/ 35 w 116"/>
                <a:gd name="T5" fmla="*/ 146 h 181"/>
                <a:gd name="T6" fmla="*/ 72 w 116"/>
                <a:gd name="T7" fmla="*/ 130 h 181"/>
                <a:gd name="T8" fmla="*/ 81 w 116"/>
                <a:gd name="T9" fmla="*/ 112 h 181"/>
                <a:gd name="T10" fmla="*/ 81 w 116"/>
                <a:gd name="T11" fmla="*/ 110 h 181"/>
                <a:gd name="T12" fmla="*/ 79 w 116"/>
                <a:gd name="T13" fmla="*/ 109 h 181"/>
                <a:gd name="T14" fmla="*/ 65 w 116"/>
                <a:gd name="T15" fmla="*/ 82 h 181"/>
                <a:gd name="T16" fmla="*/ 64 w 116"/>
                <a:gd name="T17" fmla="*/ 78 h 181"/>
                <a:gd name="T18" fmla="*/ 60 w 116"/>
                <a:gd name="T19" fmla="*/ 78 h 181"/>
                <a:gd name="T20" fmla="*/ 57 w 116"/>
                <a:gd name="T21" fmla="*/ 72 h 181"/>
                <a:gd name="T22" fmla="*/ 59 w 116"/>
                <a:gd name="T23" fmla="*/ 62 h 181"/>
                <a:gd name="T24" fmla="*/ 61 w 116"/>
                <a:gd name="T25" fmla="*/ 60 h 181"/>
                <a:gd name="T26" fmla="*/ 60 w 116"/>
                <a:gd name="T27" fmla="*/ 58 h 181"/>
                <a:gd name="T28" fmla="*/ 60 w 116"/>
                <a:gd name="T29" fmla="*/ 55 h 181"/>
                <a:gd name="T30" fmla="*/ 67 w 116"/>
                <a:gd name="T31" fmla="*/ 19 h 181"/>
                <a:gd name="T32" fmla="*/ 93 w 116"/>
                <a:gd name="T33" fmla="*/ 10 h 181"/>
                <a:gd name="T34" fmla="*/ 112 w 116"/>
                <a:gd name="T35" fmla="*/ 13 h 181"/>
                <a:gd name="T36" fmla="*/ 116 w 116"/>
                <a:gd name="T37" fmla="*/ 5 h 181"/>
                <a:gd name="T38" fmla="*/ 93 w 116"/>
                <a:gd name="T39" fmla="*/ 0 h 181"/>
                <a:gd name="T40" fmla="*/ 60 w 116"/>
                <a:gd name="T41" fmla="*/ 13 h 181"/>
                <a:gd name="T42" fmla="*/ 51 w 116"/>
                <a:gd name="T43" fmla="*/ 56 h 181"/>
                <a:gd name="T44" fmla="*/ 51 w 116"/>
                <a:gd name="T45" fmla="*/ 56 h 181"/>
                <a:gd name="T46" fmla="*/ 49 w 116"/>
                <a:gd name="T47" fmla="*/ 77 h 181"/>
                <a:gd name="T48" fmla="*/ 56 w 116"/>
                <a:gd name="T49" fmla="*/ 86 h 181"/>
                <a:gd name="T50" fmla="*/ 71 w 116"/>
                <a:gd name="T51" fmla="*/ 114 h 181"/>
                <a:gd name="T52" fmla="*/ 70 w 116"/>
                <a:gd name="T53" fmla="*/ 120 h 181"/>
                <a:gd name="T54" fmla="*/ 0 w 116"/>
                <a:gd name="T55" fmla="*/ 176 h 181"/>
                <a:gd name="T56" fmla="*/ 0 w 116"/>
                <a:gd name="T57" fmla="*/ 181 h 181"/>
                <a:gd name="T58" fmla="*/ 52 w 116"/>
                <a:gd name="T59" fmla="*/ 181 h 181"/>
                <a:gd name="T60" fmla="*/ 59 w 116"/>
                <a:gd name="T61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181">
                  <a:moveTo>
                    <a:pt x="59" y="171"/>
                  </a:moveTo>
                  <a:cubicBezTo>
                    <a:pt x="11" y="171"/>
                    <a:pt x="11" y="171"/>
                    <a:pt x="11" y="171"/>
                  </a:cubicBezTo>
                  <a:cubicBezTo>
                    <a:pt x="13" y="163"/>
                    <a:pt x="22" y="154"/>
                    <a:pt x="35" y="146"/>
                  </a:cubicBezTo>
                  <a:cubicBezTo>
                    <a:pt x="50" y="137"/>
                    <a:pt x="66" y="131"/>
                    <a:pt x="72" y="130"/>
                  </a:cubicBezTo>
                  <a:cubicBezTo>
                    <a:pt x="80" y="129"/>
                    <a:pt x="81" y="117"/>
                    <a:pt x="81" y="112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68" y="97"/>
                    <a:pt x="65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0" y="78"/>
                    <a:pt x="58" y="76"/>
                    <a:pt x="57" y="72"/>
                  </a:cubicBezTo>
                  <a:cubicBezTo>
                    <a:pt x="56" y="68"/>
                    <a:pt x="57" y="63"/>
                    <a:pt x="59" y="62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7"/>
                    <a:pt x="60" y="56"/>
                    <a:pt x="60" y="55"/>
                  </a:cubicBezTo>
                  <a:cubicBezTo>
                    <a:pt x="59" y="48"/>
                    <a:pt x="58" y="30"/>
                    <a:pt x="67" y="19"/>
                  </a:cubicBezTo>
                  <a:cubicBezTo>
                    <a:pt x="73" y="13"/>
                    <a:pt x="82" y="10"/>
                    <a:pt x="93" y="10"/>
                  </a:cubicBezTo>
                  <a:cubicBezTo>
                    <a:pt x="101" y="10"/>
                    <a:pt x="107" y="11"/>
                    <a:pt x="112" y="13"/>
                  </a:cubicBezTo>
                  <a:cubicBezTo>
                    <a:pt x="113" y="11"/>
                    <a:pt x="114" y="8"/>
                    <a:pt x="116" y="5"/>
                  </a:cubicBezTo>
                  <a:cubicBezTo>
                    <a:pt x="110" y="2"/>
                    <a:pt x="102" y="0"/>
                    <a:pt x="93" y="0"/>
                  </a:cubicBezTo>
                  <a:cubicBezTo>
                    <a:pt x="79" y="0"/>
                    <a:pt x="67" y="5"/>
                    <a:pt x="60" y="13"/>
                  </a:cubicBezTo>
                  <a:cubicBezTo>
                    <a:pt x="48" y="27"/>
                    <a:pt x="50" y="48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46" y="62"/>
                    <a:pt x="46" y="71"/>
                    <a:pt x="49" y="77"/>
                  </a:cubicBezTo>
                  <a:cubicBezTo>
                    <a:pt x="50" y="82"/>
                    <a:pt x="53" y="85"/>
                    <a:pt x="56" y="86"/>
                  </a:cubicBezTo>
                  <a:cubicBezTo>
                    <a:pt x="59" y="100"/>
                    <a:pt x="68" y="110"/>
                    <a:pt x="71" y="114"/>
                  </a:cubicBezTo>
                  <a:cubicBezTo>
                    <a:pt x="71" y="117"/>
                    <a:pt x="70" y="119"/>
                    <a:pt x="70" y="120"/>
                  </a:cubicBezTo>
                  <a:cubicBezTo>
                    <a:pt x="55" y="123"/>
                    <a:pt x="0" y="147"/>
                    <a:pt x="0" y="176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4" y="177"/>
                    <a:pt x="56" y="174"/>
                    <a:pt x="59" y="17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</p:grpSp>
      <p:grpSp>
        <p:nvGrpSpPr>
          <p:cNvPr id="59" name="Grupo 58"/>
          <p:cNvGrpSpPr/>
          <p:nvPr/>
        </p:nvGrpSpPr>
        <p:grpSpPr>
          <a:xfrm>
            <a:off x="2468245" y="1953657"/>
            <a:ext cx="604520" cy="266700"/>
            <a:chOff x="2691" y="4330"/>
            <a:chExt cx="952" cy="420"/>
          </a:xfrm>
          <a:solidFill>
            <a:schemeClr val="bg1">
              <a:lumMod val="85000"/>
            </a:schemeClr>
          </a:solidFill>
        </p:grpSpPr>
        <p:sp>
          <p:nvSpPr>
            <p:cNvPr id="34" name="Freeform 31"/>
            <p:cNvSpPr/>
            <p:nvPr/>
          </p:nvSpPr>
          <p:spPr bwMode="auto">
            <a:xfrm>
              <a:off x="3080" y="4608"/>
              <a:ext cx="116" cy="118"/>
            </a:xfrm>
            <a:custGeom>
              <a:avLst/>
              <a:gdLst>
                <a:gd name="T0" fmla="*/ 23 w 24"/>
                <a:gd name="T1" fmla="*/ 7 h 24"/>
                <a:gd name="T2" fmla="*/ 24 w 24"/>
                <a:gd name="T3" fmla="*/ 3 h 24"/>
                <a:gd name="T4" fmla="*/ 22 w 24"/>
                <a:gd name="T5" fmla="*/ 1 h 24"/>
                <a:gd name="T6" fmla="*/ 20 w 24"/>
                <a:gd name="T7" fmla="*/ 0 h 24"/>
                <a:gd name="T8" fmla="*/ 16 w 24"/>
                <a:gd name="T9" fmla="*/ 2 h 24"/>
                <a:gd name="T10" fmla="*/ 0 w 24"/>
                <a:gd name="T11" fmla="*/ 22 h 24"/>
                <a:gd name="T12" fmla="*/ 8 w 24"/>
                <a:gd name="T13" fmla="*/ 24 h 24"/>
                <a:gd name="T14" fmla="*/ 8 w 24"/>
                <a:gd name="T15" fmla="*/ 24 h 24"/>
                <a:gd name="T16" fmla="*/ 21 w 24"/>
                <a:gd name="T17" fmla="*/ 9 h 24"/>
                <a:gd name="T18" fmla="*/ 23 w 24"/>
                <a:gd name="T19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23" y="7"/>
                  </a:moveTo>
                  <a:cubicBezTo>
                    <a:pt x="23" y="6"/>
                    <a:pt x="24" y="5"/>
                    <a:pt x="24" y="3"/>
                  </a:cubicBezTo>
                  <a:cubicBezTo>
                    <a:pt x="23" y="2"/>
                    <a:pt x="23" y="2"/>
                    <a:pt x="22" y="1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3"/>
                    <a:pt x="5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7"/>
                    <a:pt x="2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3022" y="4604"/>
              <a:ext cx="102" cy="102"/>
            </a:xfrm>
            <a:custGeom>
              <a:avLst/>
              <a:gdLst>
                <a:gd name="T0" fmla="*/ 21 w 21"/>
                <a:gd name="T1" fmla="*/ 4 h 21"/>
                <a:gd name="T2" fmla="*/ 19 w 21"/>
                <a:gd name="T3" fmla="*/ 1 h 21"/>
                <a:gd name="T4" fmla="*/ 17 w 21"/>
                <a:gd name="T5" fmla="*/ 0 h 21"/>
                <a:gd name="T6" fmla="*/ 13 w 21"/>
                <a:gd name="T7" fmla="*/ 2 h 21"/>
                <a:gd name="T8" fmla="*/ 0 w 21"/>
                <a:gd name="T9" fmla="*/ 18 h 21"/>
                <a:gd name="T10" fmla="*/ 8 w 21"/>
                <a:gd name="T11" fmla="*/ 21 h 21"/>
                <a:gd name="T12" fmla="*/ 20 w 21"/>
                <a:gd name="T13" fmla="*/ 7 h 21"/>
                <a:gd name="T14" fmla="*/ 21 w 21"/>
                <a:gd name="T1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1">
                  <a:moveTo>
                    <a:pt x="21" y="4"/>
                  </a:moveTo>
                  <a:cubicBezTo>
                    <a:pt x="21" y="2"/>
                    <a:pt x="20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4" y="1"/>
                    <a:pt x="13" y="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9"/>
                    <a:pt x="5" y="20"/>
                    <a:pt x="8" y="2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5"/>
                    <a:pt x="2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3138" y="4659"/>
              <a:ext cx="93" cy="89"/>
            </a:xfrm>
            <a:custGeom>
              <a:avLst/>
              <a:gdLst>
                <a:gd name="T0" fmla="*/ 14 w 19"/>
                <a:gd name="T1" fmla="*/ 0 h 18"/>
                <a:gd name="T2" fmla="*/ 13 w 19"/>
                <a:gd name="T3" fmla="*/ 0 h 18"/>
                <a:gd name="T4" fmla="*/ 0 w 19"/>
                <a:gd name="T5" fmla="*/ 16 h 18"/>
                <a:gd name="T6" fmla="*/ 9 w 19"/>
                <a:gd name="T7" fmla="*/ 18 h 18"/>
                <a:gd name="T8" fmla="*/ 17 w 19"/>
                <a:gd name="T9" fmla="*/ 8 h 18"/>
                <a:gd name="T10" fmla="*/ 17 w 19"/>
                <a:gd name="T11" fmla="*/ 7 h 18"/>
                <a:gd name="T12" fmla="*/ 18 w 19"/>
                <a:gd name="T13" fmla="*/ 6 h 18"/>
                <a:gd name="T14" fmla="*/ 17 w 19"/>
                <a:gd name="T15" fmla="*/ 1 h 18"/>
                <a:gd name="T16" fmla="*/ 14 w 19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2"/>
                    <a:pt x="17" y="1"/>
                  </a:cubicBezTo>
                  <a:cubicBezTo>
                    <a:pt x="16" y="0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2980" y="4634"/>
              <a:ext cx="52" cy="48"/>
            </a:xfrm>
            <a:custGeom>
              <a:avLst/>
              <a:gdLst>
                <a:gd name="T0" fmla="*/ 9 w 11"/>
                <a:gd name="T1" fmla="*/ 1 h 10"/>
                <a:gd name="T2" fmla="*/ 6 w 11"/>
                <a:gd name="T3" fmla="*/ 0 h 10"/>
                <a:gd name="T4" fmla="*/ 6 w 11"/>
                <a:gd name="T5" fmla="*/ 0 h 10"/>
                <a:gd name="T6" fmla="*/ 0 w 11"/>
                <a:gd name="T7" fmla="*/ 7 h 10"/>
                <a:gd name="T8" fmla="*/ 5 w 11"/>
                <a:gd name="T9" fmla="*/ 10 h 10"/>
                <a:gd name="T10" fmla="*/ 10 w 11"/>
                <a:gd name="T11" fmla="*/ 4 h 10"/>
                <a:gd name="T12" fmla="*/ 9 w 11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3" y="9"/>
                    <a:pt x="5" y="1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0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3200" y="4726"/>
              <a:ext cx="20" cy="24"/>
            </a:xfrm>
            <a:custGeom>
              <a:avLst/>
              <a:gdLst>
                <a:gd name="T0" fmla="*/ 0 w 4"/>
                <a:gd name="T1" fmla="*/ 5 h 5"/>
                <a:gd name="T2" fmla="*/ 0 w 4"/>
                <a:gd name="T3" fmla="*/ 5 h 5"/>
                <a:gd name="T4" fmla="*/ 4 w 4"/>
                <a:gd name="T5" fmla="*/ 4 h 5"/>
                <a:gd name="T6" fmla="*/ 4 w 4"/>
                <a:gd name="T7" fmla="*/ 0 h 5"/>
                <a:gd name="T8" fmla="*/ 0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3075" y="4337"/>
              <a:ext cx="568" cy="321"/>
            </a:xfrm>
            <a:custGeom>
              <a:avLst/>
              <a:gdLst>
                <a:gd name="T0" fmla="*/ 117 w 118"/>
                <a:gd name="T1" fmla="*/ 9 h 65"/>
                <a:gd name="T2" fmla="*/ 101 w 118"/>
                <a:gd name="T3" fmla="*/ 0 h 65"/>
                <a:gd name="T4" fmla="*/ 85 w 118"/>
                <a:gd name="T5" fmla="*/ 10 h 65"/>
                <a:gd name="T6" fmla="*/ 85 w 118"/>
                <a:gd name="T7" fmla="*/ 13 h 65"/>
                <a:gd name="T8" fmla="*/ 63 w 118"/>
                <a:gd name="T9" fmla="*/ 21 h 65"/>
                <a:gd name="T10" fmla="*/ 62 w 118"/>
                <a:gd name="T11" fmla="*/ 20 h 65"/>
                <a:gd name="T12" fmla="*/ 36 w 118"/>
                <a:gd name="T13" fmla="*/ 7 h 65"/>
                <a:gd name="T14" fmla="*/ 36 w 118"/>
                <a:gd name="T15" fmla="*/ 7 h 65"/>
                <a:gd name="T16" fmla="*/ 30 w 118"/>
                <a:gd name="T17" fmla="*/ 5 h 65"/>
                <a:gd name="T18" fmla="*/ 25 w 118"/>
                <a:gd name="T19" fmla="*/ 7 h 65"/>
                <a:gd name="T20" fmla="*/ 25 w 118"/>
                <a:gd name="T21" fmla="*/ 7 h 65"/>
                <a:gd name="T22" fmla="*/ 7 w 118"/>
                <a:gd name="T23" fmla="*/ 17 h 65"/>
                <a:gd name="T24" fmla="*/ 3 w 118"/>
                <a:gd name="T25" fmla="*/ 29 h 65"/>
                <a:gd name="T26" fmla="*/ 2 w 118"/>
                <a:gd name="T27" fmla="*/ 39 h 65"/>
                <a:gd name="T28" fmla="*/ 3 w 118"/>
                <a:gd name="T29" fmla="*/ 40 h 65"/>
                <a:gd name="T30" fmla="*/ 8 w 118"/>
                <a:gd name="T31" fmla="*/ 38 h 65"/>
                <a:gd name="T32" fmla="*/ 21 w 118"/>
                <a:gd name="T33" fmla="*/ 20 h 65"/>
                <a:gd name="T34" fmla="*/ 22 w 118"/>
                <a:gd name="T35" fmla="*/ 18 h 65"/>
                <a:gd name="T36" fmla="*/ 24 w 118"/>
                <a:gd name="T37" fmla="*/ 19 h 65"/>
                <a:gd name="T38" fmla="*/ 28 w 118"/>
                <a:gd name="T39" fmla="*/ 21 h 65"/>
                <a:gd name="T40" fmla="*/ 34 w 118"/>
                <a:gd name="T41" fmla="*/ 24 h 65"/>
                <a:gd name="T42" fmla="*/ 34 w 118"/>
                <a:gd name="T43" fmla="*/ 24 h 65"/>
                <a:gd name="T44" fmla="*/ 46 w 118"/>
                <a:gd name="T45" fmla="*/ 34 h 65"/>
                <a:gd name="T46" fmla="*/ 58 w 118"/>
                <a:gd name="T47" fmla="*/ 46 h 65"/>
                <a:gd name="T48" fmla="*/ 58 w 118"/>
                <a:gd name="T49" fmla="*/ 46 h 65"/>
                <a:gd name="T50" fmla="*/ 58 w 118"/>
                <a:gd name="T51" fmla="*/ 46 h 65"/>
                <a:gd name="T52" fmla="*/ 59 w 118"/>
                <a:gd name="T53" fmla="*/ 65 h 65"/>
                <a:gd name="T54" fmla="*/ 86 w 118"/>
                <a:gd name="T55" fmla="*/ 52 h 65"/>
                <a:gd name="T56" fmla="*/ 102 w 118"/>
                <a:gd name="T57" fmla="*/ 58 h 65"/>
                <a:gd name="T58" fmla="*/ 118 w 118"/>
                <a:gd name="T59" fmla="*/ 49 h 65"/>
                <a:gd name="T60" fmla="*/ 117 w 118"/>
                <a:gd name="T61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8" h="65">
                  <a:moveTo>
                    <a:pt x="117" y="9"/>
                  </a:moveTo>
                  <a:cubicBezTo>
                    <a:pt x="117" y="4"/>
                    <a:pt x="110" y="0"/>
                    <a:pt x="101" y="0"/>
                  </a:cubicBezTo>
                  <a:cubicBezTo>
                    <a:pt x="92" y="0"/>
                    <a:pt x="85" y="5"/>
                    <a:pt x="85" y="10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0" y="18"/>
                    <a:pt x="45" y="11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4" y="6"/>
                    <a:pt x="32" y="5"/>
                    <a:pt x="30" y="5"/>
                  </a:cubicBezTo>
                  <a:cubicBezTo>
                    <a:pt x="27" y="5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7"/>
                    <a:pt x="1" y="39"/>
                    <a:pt x="2" y="39"/>
                  </a:cubicBezTo>
                  <a:cubicBezTo>
                    <a:pt x="2" y="39"/>
                    <a:pt x="2" y="40"/>
                    <a:pt x="3" y="40"/>
                  </a:cubicBezTo>
                  <a:cubicBezTo>
                    <a:pt x="5" y="40"/>
                    <a:pt x="7" y="39"/>
                    <a:pt x="8" y="38"/>
                  </a:cubicBezTo>
                  <a:cubicBezTo>
                    <a:pt x="16" y="33"/>
                    <a:pt x="21" y="20"/>
                    <a:pt x="21" y="20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0"/>
                    <a:pt x="28" y="21"/>
                  </a:cubicBezTo>
                  <a:cubicBezTo>
                    <a:pt x="30" y="22"/>
                    <a:pt x="33" y="23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8" y="28"/>
                    <a:pt x="42" y="31"/>
                    <a:pt x="46" y="34"/>
                  </a:cubicBezTo>
                  <a:cubicBezTo>
                    <a:pt x="51" y="38"/>
                    <a:pt x="56" y="41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9" y="54"/>
                    <a:pt x="59" y="61"/>
                    <a:pt x="59" y="65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88" y="56"/>
                    <a:pt x="94" y="58"/>
                    <a:pt x="102" y="58"/>
                  </a:cubicBezTo>
                  <a:cubicBezTo>
                    <a:pt x="111" y="58"/>
                    <a:pt x="118" y="54"/>
                    <a:pt x="118" y="49"/>
                  </a:cubicBezTo>
                  <a:lnTo>
                    <a:pt x="1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2691" y="4330"/>
              <a:ext cx="654" cy="413"/>
            </a:xfrm>
            <a:custGeom>
              <a:avLst/>
              <a:gdLst>
                <a:gd name="T0" fmla="*/ 123 w 136"/>
                <a:gd name="T1" fmla="*/ 38 h 84"/>
                <a:gd name="T2" fmla="*/ 112 w 136"/>
                <a:gd name="T3" fmla="*/ 29 h 84"/>
                <a:gd name="T4" fmla="*/ 107 w 136"/>
                <a:gd name="T5" fmla="*/ 26 h 84"/>
                <a:gd name="T6" fmla="*/ 104 w 136"/>
                <a:gd name="T7" fmla="*/ 25 h 84"/>
                <a:gd name="T8" fmla="*/ 90 w 136"/>
                <a:gd name="T9" fmla="*/ 43 h 84"/>
                <a:gd name="T10" fmla="*/ 90 w 136"/>
                <a:gd name="T11" fmla="*/ 43 h 84"/>
                <a:gd name="T12" fmla="*/ 83 w 136"/>
                <a:gd name="T13" fmla="*/ 45 h 84"/>
                <a:gd name="T14" fmla="*/ 79 w 136"/>
                <a:gd name="T15" fmla="*/ 43 h 84"/>
                <a:gd name="T16" fmla="*/ 80 w 136"/>
                <a:gd name="T17" fmla="*/ 30 h 84"/>
                <a:gd name="T18" fmla="*/ 84 w 136"/>
                <a:gd name="T19" fmla="*/ 17 h 84"/>
                <a:gd name="T20" fmla="*/ 95 w 136"/>
                <a:gd name="T21" fmla="*/ 10 h 84"/>
                <a:gd name="T22" fmla="*/ 87 w 136"/>
                <a:gd name="T23" fmla="*/ 8 h 84"/>
                <a:gd name="T24" fmla="*/ 57 w 136"/>
                <a:gd name="T25" fmla="*/ 19 h 84"/>
                <a:gd name="T26" fmla="*/ 57 w 136"/>
                <a:gd name="T27" fmla="*/ 20 h 84"/>
                <a:gd name="T28" fmla="*/ 32 w 136"/>
                <a:gd name="T29" fmla="*/ 9 h 84"/>
                <a:gd name="T30" fmla="*/ 16 w 136"/>
                <a:gd name="T31" fmla="*/ 0 h 84"/>
                <a:gd name="T32" fmla="*/ 0 w 136"/>
                <a:gd name="T33" fmla="*/ 10 h 84"/>
                <a:gd name="T34" fmla="*/ 0 w 136"/>
                <a:gd name="T35" fmla="*/ 49 h 84"/>
                <a:gd name="T36" fmla="*/ 17 w 136"/>
                <a:gd name="T37" fmla="*/ 58 h 84"/>
                <a:gd name="T38" fmla="*/ 33 w 136"/>
                <a:gd name="T39" fmla="*/ 51 h 84"/>
                <a:gd name="T40" fmla="*/ 57 w 136"/>
                <a:gd name="T41" fmla="*/ 62 h 84"/>
                <a:gd name="T42" fmla="*/ 57 w 136"/>
                <a:gd name="T43" fmla="*/ 63 h 84"/>
                <a:gd name="T44" fmla="*/ 58 w 136"/>
                <a:gd name="T45" fmla="*/ 66 h 84"/>
                <a:gd name="T46" fmla="*/ 63 w 136"/>
                <a:gd name="T47" fmla="*/ 60 h 84"/>
                <a:gd name="T48" fmla="*/ 66 w 136"/>
                <a:gd name="T49" fmla="*/ 58 h 84"/>
                <a:gd name="T50" fmla="*/ 71 w 136"/>
                <a:gd name="T51" fmla="*/ 60 h 84"/>
                <a:gd name="T52" fmla="*/ 73 w 136"/>
                <a:gd name="T53" fmla="*/ 62 h 84"/>
                <a:gd name="T54" fmla="*/ 79 w 136"/>
                <a:gd name="T55" fmla="*/ 55 h 84"/>
                <a:gd name="T56" fmla="*/ 86 w 136"/>
                <a:gd name="T57" fmla="*/ 52 h 84"/>
                <a:gd name="T58" fmla="*/ 91 w 136"/>
                <a:gd name="T59" fmla="*/ 54 h 84"/>
                <a:gd name="T60" fmla="*/ 93 w 136"/>
                <a:gd name="T61" fmla="*/ 57 h 84"/>
                <a:gd name="T62" fmla="*/ 94 w 136"/>
                <a:gd name="T63" fmla="*/ 57 h 84"/>
                <a:gd name="T64" fmla="*/ 101 w 136"/>
                <a:gd name="T65" fmla="*/ 53 h 84"/>
                <a:gd name="T66" fmla="*/ 106 w 136"/>
                <a:gd name="T67" fmla="*/ 55 h 84"/>
                <a:gd name="T68" fmla="*/ 108 w 136"/>
                <a:gd name="T69" fmla="*/ 60 h 84"/>
                <a:gd name="T70" fmla="*/ 108 w 136"/>
                <a:gd name="T71" fmla="*/ 63 h 84"/>
                <a:gd name="T72" fmla="*/ 113 w 136"/>
                <a:gd name="T73" fmla="*/ 65 h 84"/>
                <a:gd name="T74" fmla="*/ 114 w 136"/>
                <a:gd name="T75" fmla="*/ 76 h 84"/>
                <a:gd name="T76" fmla="*/ 113 w 136"/>
                <a:gd name="T77" fmla="*/ 78 h 84"/>
                <a:gd name="T78" fmla="*/ 113 w 136"/>
                <a:gd name="T79" fmla="*/ 84 h 84"/>
                <a:gd name="T80" fmla="*/ 114 w 136"/>
                <a:gd name="T81" fmla="*/ 84 h 84"/>
                <a:gd name="T82" fmla="*/ 119 w 136"/>
                <a:gd name="T83" fmla="*/ 80 h 84"/>
                <a:gd name="T84" fmla="*/ 119 w 136"/>
                <a:gd name="T85" fmla="*/ 64 h 84"/>
                <a:gd name="T86" fmla="*/ 118 w 136"/>
                <a:gd name="T87" fmla="*/ 62 h 84"/>
                <a:gd name="T88" fmla="*/ 106 w 136"/>
                <a:gd name="T89" fmla="*/ 50 h 84"/>
                <a:gd name="T90" fmla="*/ 108 w 136"/>
                <a:gd name="T91" fmla="*/ 48 h 84"/>
                <a:gd name="T92" fmla="*/ 121 w 136"/>
                <a:gd name="T93" fmla="*/ 61 h 84"/>
                <a:gd name="T94" fmla="*/ 122 w 136"/>
                <a:gd name="T95" fmla="*/ 63 h 84"/>
                <a:gd name="T96" fmla="*/ 122 w 136"/>
                <a:gd name="T97" fmla="*/ 79 h 84"/>
                <a:gd name="T98" fmla="*/ 123 w 136"/>
                <a:gd name="T99" fmla="*/ 79 h 84"/>
                <a:gd name="T100" fmla="*/ 128 w 136"/>
                <a:gd name="T101" fmla="*/ 76 h 84"/>
                <a:gd name="T102" fmla="*/ 128 w 136"/>
                <a:gd name="T103" fmla="*/ 66 h 84"/>
                <a:gd name="T104" fmla="*/ 127 w 136"/>
                <a:gd name="T105" fmla="*/ 53 h 84"/>
                <a:gd name="T106" fmla="*/ 111 w 136"/>
                <a:gd name="T107" fmla="*/ 38 h 84"/>
                <a:gd name="T108" fmla="*/ 113 w 136"/>
                <a:gd name="T109" fmla="*/ 36 h 84"/>
                <a:gd name="T110" fmla="*/ 129 w 136"/>
                <a:gd name="T111" fmla="*/ 52 h 84"/>
                <a:gd name="T112" fmla="*/ 131 w 136"/>
                <a:gd name="T113" fmla="*/ 66 h 84"/>
                <a:gd name="T114" fmla="*/ 131 w 136"/>
                <a:gd name="T115" fmla="*/ 75 h 84"/>
                <a:gd name="T116" fmla="*/ 131 w 136"/>
                <a:gd name="T117" fmla="*/ 75 h 84"/>
                <a:gd name="T118" fmla="*/ 135 w 136"/>
                <a:gd name="T119" fmla="*/ 74 h 84"/>
                <a:gd name="T120" fmla="*/ 135 w 136"/>
                <a:gd name="T121" fmla="*/ 73 h 84"/>
                <a:gd name="T122" fmla="*/ 134 w 136"/>
                <a:gd name="T123" fmla="*/ 49 h 84"/>
                <a:gd name="T124" fmla="*/ 123 w 136"/>
                <a:gd name="T125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" h="84">
                  <a:moveTo>
                    <a:pt x="123" y="38"/>
                  </a:moveTo>
                  <a:cubicBezTo>
                    <a:pt x="120" y="35"/>
                    <a:pt x="115" y="32"/>
                    <a:pt x="112" y="29"/>
                  </a:cubicBezTo>
                  <a:cubicBezTo>
                    <a:pt x="111" y="28"/>
                    <a:pt x="109" y="27"/>
                    <a:pt x="107" y="26"/>
                  </a:cubicBezTo>
                  <a:cubicBezTo>
                    <a:pt x="106" y="26"/>
                    <a:pt x="105" y="26"/>
                    <a:pt x="104" y="25"/>
                  </a:cubicBezTo>
                  <a:cubicBezTo>
                    <a:pt x="102" y="29"/>
                    <a:pt x="97" y="39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9" y="43"/>
                    <a:pt x="86" y="45"/>
                    <a:pt x="83" y="45"/>
                  </a:cubicBezTo>
                  <a:cubicBezTo>
                    <a:pt x="81" y="45"/>
                    <a:pt x="79" y="44"/>
                    <a:pt x="79" y="43"/>
                  </a:cubicBezTo>
                  <a:cubicBezTo>
                    <a:pt x="77" y="41"/>
                    <a:pt x="77" y="37"/>
                    <a:pt x="80" y="30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3" y="9"/>
                    <a:pt x="90" y="8"/>
                    <a:pt x="87" y="8"/>
                  </a:cubicBezTo>
                  <a:cubicBezTo>
                    <a:pt x="74" y="9"/>
                    <a:pt x="57" y="19"/>
                    <a:pt x="57" y="19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4"/>
                    <a:pt x="25" y="0"/>
                    <a:pt x="16" y="0"/>
                  </a:cubicBezTo>
                  <a:cubicBezTo>
                    <a:pt x="7" y="1"/>
                    <a:pt x="0" y="5"/>
                    <a:pt x="0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8" y="59"/>
                    <a:pt x="17" y="58"/>
                  </a:cubicBezTo>
                  <a:cubicBezTo>
                    <a:pt x="25" y="58"/>
                    <a:pt x="31" y="55"/>
                    <a:pt x="33" y="51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4"/>
                    <a:pt x="57" y="65"/>
                    <a:pt x="58" y="66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9"/>
                    <a:pt x="65" y="58"/>
                    <a:pt x="66" y="58"/>
                  </a:cubicBezTo>
                  <a:cubicBezTo>
                    <a:pt x="68" y="58"/>
                    <a:pt x="70" y="59"/>
                    <a:pt x="71" y="60"/>
                  </a:cubicBezTo>
                  <a:cubicBezTo>
                    <a:pt x="72" y="61"/>
                    <a:pt x="73" y="62"/>
                    <a:pt x="73" y="6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1" y="53"/>
                    <a:pt x="83" y="52"/>
                    <a:pt x="86" y="52"/>
                  </a:cubicBezTo>
                  <a:cubicBezTo>
                    <a:pt x="88" y="52"/>
                    <a:pt x="90" y="53"/>
                    <a:pt x="91" y="54"/>
                  </a:cubicBezTo>
                  <a:cubicBezTo>
                    <a:pt x="92" y="55"/>
                    <a:pt x="93" y="56"/>
                    <a:pt x="93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6" y="54"/>
                    <a:pt x="98" y="53"/>
                    <a:pt x="101" y="53"/>
                  </a:cubicBezTo>
                  <a:cubicBezTo>
                    <a:pt x="103" y="53"/>
                    <a:pt x="104" y="54"/>
                    <a:pt x="106" y="55"/>
                  </a:cubicBezTo>
                  <a:cubicBezTo>
                    <a:pt x="107" y="56"/>
                    <a:pt x="108" y="58"/>
                    <a:pt x="108" y="60"/>
                  </a:cubicBezTo>
                  <a:cubicBezTo>
                    <a:pt x="109" y="61"/>
                    <a:pt x="108" y="62"/>
                    <a:pt x="108" y="63"/>
                  </a:cubicBezTo>
                  <a:cubicBezTo>
                    <a:pt x="110" y="63"/>
                    <a:pt x="111" y="64"/>
                    <a:pt x="113" y="65"/>
                  </a:cubicBezTo>
                  <a:cubicBezTo>
                    <a:pt x="116" y="68"/>
                    <a:pt x="117" y="73"/>
                    <a:pt x="114" y="76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84"/>
                    <a:pt x="113" y="84"/>
                    <a:pt x="113" y="84"/>
                  </a:cubicBezTo>
                  <a:cubicBezTo>
                    <a:pt x="113" y="84"/>
                    <a:pt x="113" y="84"/>
                    <a:pt x="114" y="84"/>
                  </a:cubicBezTo>
                  <a:cubicBezTo>
                    <a:pt x="117" y="84"/>
                    <a:pt x="119" y="81"/>
                    <a:pt x="119" y="80"/>
                  </a:cubicBezTo>
                  <a:cubicBezTo>
                    <a:pt x="119" y="78"/>
                    <a:pt x="120" y="69"/>
                    <a:pt x="119" y="64"/>
                  </a:cubicBezTo>
                  <a:cubicBezTo>
                    <a:pt x="119" y="63"/>
                    <a:pt x="118" y="63"/>
                    <a:pt x="118" y="62"/>
                  </a:cubicBezTo>
                  <a:cubicBezTo>
                    <a:pt x="117" y="59"/>
                    <a:pt x="109" y="53"/>
                    <a:pt x="106" y="5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9" y="49"/>
                    <a:pt x="119" y="56"/>
                    <a:pt x="121" y="61"/>
                  </a:cubicBezTo>
                  <a:cubicBezTo>
                    <a:pt x="121" y="62"/>
                    <a:pt x="121" y="62"/>
                    <a:pt x="122" y="63"/>
                  </a:cubicBezTo>
                  <a:cubicBezTo>
                    <a:pt x="123" y="68"/>
                    <a:pt x="122" y="76"/>
                    <a:pt x="122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7" y="79"/>
                    <a:pt x="128" y="77"/>
                    <a:pt x="128" y="76"/>
                  </a:cubicBezTo>
                  <a:cubicBezTo>
                    <a:pt x="128" y="76"/>
                    <a:pt x="128" y="71"/>
                    <a:pt x="128" y="66"/>
                  </a:cubicBezTo>
                  <a:cubicBezTo>
                    <a:pt x="128" y="58"/>
                    <a:pt x="127" y="54"/>
                    <a:pt x="127" y="53"/>
                  </a:cubicBezTo>
                  <a:cubicBezTo>
                    <a:pt x="125" y="49"/>
                    <a:pt x="115" y="41"/>
                    <a:pt x="111" y="38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3" y="36"/>
                    <a:pt x="127" y="46"/>
                    <a:pt x="129" y="52"/>
                  </a:cubicBezTo>
                  <a:cubicBezTo>
                    <a:pt x="130" y="54"/>
                    <a:pt x="131" y="59"/>
                    <a:pt x="131" y="66"/>
                  </a:cubicBezTo>
                  <a:cubicBezTo>
                    <a:pt x="131" y="70"/>
                    <a:pt x="131" y="74"/>
                    <a:pt x="131" y="75"/>
                  </a:cubicBezTo>
                  <a:cubicBezTo>
                    <a:pt x="131" y="75"/>
                    <a:pt x="131" y="75"/>
                    <a:pt x="131" y="75"/>
                  </a:cubicBezTo>
                  <a:cubicBezTo>
                    <a:pt x="133" y="75"/>
                    <a:pt x="134" y="75"/>
                    <a:pt x="135" y="74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35" y="73"/>
                    <a:pt x="136" y="63"/>
                    <a:pt x="134" y="49"/>
                  </a:cubicBezTo>
                  <a:cubicBezTo>
                    <a:pt x="133" y="45"/>
                    <a:pt x="128" y="42"/>
                    <a:pt x="12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r"/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</p:grpSp>
      <p:grpSp>
        <p:nvGrpSpPr>
          <p:cNvPr id="61" name="Grupo 60"/>
          <p:cNvGrpSpPr/>
          <p:nvPr/>
        </p:nvGrpSpPr>
        <p:grpSpPr>
          <a:xfrm>
            <a:off x="6564630" y="5229225"/>
            <a:ext cx="435610" cy="485140"/>
            <a:chOff x="10223" y="8374"/>
            <a:chExt cx="916" cy="1033"/>
          </a:xfrm>
          <a:solidFill>
            <a:schemeClr val="bg1">
              <a:lumMod val="85000"/>
            </a:schemeClr>
          </a:solidFill>
        </p:grpSpPr>
        <p:sp>
          <p:nvSpPr>
            <p:cNvPr id="46" name="Freeform 174"/>
            <p:cNvSpPr>
              <a:spLocks noEditPoints="1"/>
            </p:cNvSpPr>
            <p:nvPr/>
          </p:nvSpPr>
          <p:spPr bwMode="auto">
            <a:xfrm>
              <a:off x="10223" y="8577"/>
              <a:ext cx="917" cy="831"/>
            </a:xfrm>
            <a:custGeom>
              <a:avLst/>
              <a:gdLst>
                <a:gd name="T0" fmla="*/ 119 w 126"/>
                <a:gd name="T1" fmla="*/ 51 h 114"/>
                <a:gd name="T2" fmla="*/ 118 w 126"/>
                <a:gd name="T3" fmla="*/ 51 h 114"/>
                <a:gd name="T4" fmla="*/ 114 w 126"/>
                <a:gd name="T5" fmla="*/ 40 h 114"/>
                <a:gd name="T6" fmla="*/ 88 w 126"/>
                <a:gd name="T7" fmla="*/ 49 h 114"/>
                <a:gd name="T8" fmla="*/ 48 w 126"/>
                <a:gd name="T9" fmla="*/ 13 h 114"/>
                <a:gd name="T10" fmla="*/ 29 w 126"/>
                <a:gd name="T11" fmla="*/ 2 h 114"/>
                <a:gd name="T12" fmla="*/ 23 w 126"/>
                <a:gd name="T13" fmla="*/ 5 h 114"/>
                <a:gd name="T14" fmla="*/ 23 w 126"/>
                <a:gd name="T15" fmla="*/ 27 h 114"/>
                <a:gd name="T16" fmla="*/ 11 w 126"/>
                <a:gd name="T17" fmla="*/ 46 h 114"/>
                <a:gd name="T18" fmla="*/ 6 w 126"/>
                <a:gd name="T19" fmla="*/ 46 h 114"/>
                <a:gd name="T20" fmla="*/ 0 w 126"/>
                <a:gd name="T21" fmla="*/ 52 h 114"/>
                <a:gd name="T22" fmla="*/ 0 w 126"/>
                <a:gd name="T23" fmla="*/ 64 h 114"/>
                <a:gd name="T24" fmla="*/ 6 w 126"/>
                <a:gd name="T25" fmla="*/ 70 h 114"/>
                <a:gd name="T26" fmla="*/ 11 w 126"/>
                <a:gd name="T27" fmla="*/ 70 h 114"/>
                <a:gd name="T28" fmla="*/ 37 w 126"/>
                <a:gd name="T29" fmla="*/ 98 h 114"/>
                <a:gd name="T30" fmla="*/ 37 w 126"/>
                <a:gd name="T31" fmla="*/ 99 h 114"/>
                <a:gd name="T32" fmla="*/ 37 w 126"/>
                <a:gd name="T33" fmla="*/ 107 h 114"/>
                <a:gd name="T34" fmla="*/ 43 w 126"/>
                <a:gd name="T35" fmla="*/ 114 h 114"/>
                <a:gd name="T36" fmla="*/ 50 w 126"/>
                <a:gd name="T37" fmla="*/ 114 h 114"/>
                <a:gd name="T38" fmla="*/ 56 w 126"/>
                <a:gd name="T39" fmla="*/ 107 h 114"/>
                <a:gd name="T40" fmla="*/ 56 w 126"/>
                <a:gd name="T41" fmla="*/ 104 h 114"/>
                <a:gd name="T42" fmla="*/ 64 w 126"/>
                <a:gd name="T43" fmla="*/ 104 h 114"/>
                <a:gd name="T44" fmla="*/ 70 w 126"/>
                <a:gd name="T45" fmla="*/ 104 h 114"/>
                <a:gd name="T46" fmla="*/ 70 w 126"/>
                <a:gd name="T47" fmla="*/ 107 h 114"/>
                <a:gd name="T48" fmla="*/ 76 w 126"/>
                <a:gd name="T49" fmla="*/ 114 h 114"/>
                <a:gd name="T50" fmla="*/ 83 w 126"/>
                <a:gd name="T51" fmla="*/ 114 h 114"/>
                <a:gd name="T52" fmla="*/ 90 w 126"/>
                <a:gd name="T53" fmla="*/ 107 h 114"/>
                <a:gd name="T54" fmla="*/ 90 w 126"/>
                <a:gd name="T55" fmla="*/ 99 h 114"/>
                <a:gd name="T56" fmla="*/ 90 w 126"/>
                <a:gd name="T57" fmla="*/ 99 h 114"/>
                <a:gd name="T58" fmla="*/ 118 w 126"/>
                <a:gd name="T59" fmla="*/ 64 h 114"/>
                <a:gd name="T60" fmla="*/ 119 w 126"/>
                <a:gd name="T61" fmla="*/ 65 h 114"/>
                <a:gd name="T62" fmla="*/ 126 w 126"/>
                <a:gd name="T63" fmla="*/ 58 h 114"/>
                <a:gd name="T64" fmla="*/ 119 w 126"/>
                <a:gd name="T65" fmla="*/ 51 h 114"/>
                <a:gd name="T66" fmla="*/ 29 w 126"/>
                <a:gd name="T67" fmla="*/ 48 h 114"/>
                <a:gd name="T68" fmla="*/ 23 w 126"/>
                <a:gd name="T69" fmla="*/ 42 h 114"/>
                <a:gd name="T70" fmla="*/ 29 w 126"/>
                <a:gd name="T71" fmla="*/ 36 h 114"/>
                <a:gd name="T72" fmla="*/ 35 w 126"/>
                <a:gd name="T73" fmla="*/ 42 h 114"/>
                <a:gd name="T74" fmla="*/ 29 w 126"/>
                <a:gd name="T75" fmla="*/ 4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14">
                  <a:moveTo>
                    <a:pt x="119" y="51"/>
                  </a:moveTo>
                  <a:cubicBezTo>
                    <a:pt x="119" y="51"/>
                    <a:pt x="118" y="51"/>
                    <a:pt x="118" y="51"/>
                  </a:cubicBezTo>
                  <a:cubicBezTo>
                    <a:pt x="117" y="47"/>
                    <a:pt x="116" y="43"/>
                    <a:pt x="114" y="40"/>
                  </a:cubicBezTo>
                  <a:cubicBezTo>
                    <a:pt x="107" y="45"/>
                    <a:pt x="98" y="49"/>
                    <a:pt x="88" y="49"/>
                  </a:cubicBezTo>
                  <a:cubicBezTo>
                    <a:pt x="67" y="49"/>
                    <a:pt x="50" y="33"/>
                    <a:pt x="48" y="1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6" y="0"/>
                    <a:pt x="23" y="1"/>
                    <a:pt x="23" y="5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32"/>
                    <a:pt x="13" y="39"/>
                    <a:pt x="11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9"/>
                    <a:pt x="0" y="5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5" y="82"/>
                    <a:pt x="24" y="92"/>
                    <a:pt x="37" y="98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11"/>
                    <a:pt x="40" y="114"/>
                    <a:pt x="43" y="114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4" y="114"/>
                    <a:pt x="56" y="111"/>
                    <a:pt x="56" y="107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9" y="104"/>
                    <a:pt x="61" y="104"/>
                    <a:pt x="64" y="104"/>
                  </a:cubicBezTo>
                  <a:cubicBezTo>
                    <a:pt x="66" y="104"/>
                    <a:pt x="68" y="104"/>
                    <a:pt x="70" y="104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111"/>
                    <a:pt x="73" y="114"/>
                    <a:pt x="76" y="114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7" y="114"/>
                    <a:pt x="90" y="111"/>
                    <a:pt x="90" y="107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105" y="92"/>
                    <a:pt x="115" y="79"/>
                    <a:pt x="118" y="64"/>
                  </a:cubicBezTo>
                  <a:cubicBezTo>
                    <a:pt x="118" y="65"/>
                    <a:pt x="119" y="65"/>
                    <a:pt x="119" y="65"/>
                  </a:cubicBezTo>
                  <a:cubicBezTo>
                    <a:pt x="123" y="65"/>
                    <a:pt x="126" y="62"/>
                    <a:pt x="126" y="58"/>
                  </a:cubicBezTo>
                  <a:cubicBezTo>
                    <a:pt x="126" y="54"/>
                    <a:pt x="123" y="51"/>
                    <a:pt x="119" y="51"/>
                  </a:cubicBezTo>
                  <a:close/>
                  <a:moveTo>
                    <a:pt x="29" y="48"/>
                  </a:moveTo>
                  <a:cubicBezTo>
                    <a:pt x="25" y="48"/>
                    <a:pt x="23" y="45"/>
                    <a:pt x="23" y="42"/>
                  </a:cubicBezTo>
                  <a:cubicBezTo>
                    <a:pt x="23" y="38"/>
                    <a:pt x="25" y="36"/>
                    <a:pt x="29" y="36"/>
                  </a:cubicBezTo>
                  <a:cubicBezTo>
                    <a:pt x="32" y="36"/>
                    <a:pt x="35" y="38"/>
                    <a:pt x="35" y="42"/>
                  </a:cubicBezTo>
                  <a:cubicBezTo>
                    <a:pt x="35" y="45"/>
                    <a:pt x="32" y="48"/>
                    <a:pt x="2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47" name="Freeform 175"/>
            <p:cNvSpPr>
              <a:spLocks noEditPoints="1"/>
            </p:cNvSpPr>
            <p:nvPr/>
          </p:nvSpPr>
          <p:spPr bwMode="auto">
            <a:xfrm>
              <a:off x="10601" y="8374"/>
              <a:ext cx="524" cy="532"/>
            </a:xfrm>
            <a:custGeom>
              <a:avLst/>
              <a:gdLst>
                <a:gd name="T0" fmla="*/ 36 w 72"/>
                <a:gd name="T1" fmla="*/ 73 h 73"/>
                <a:gd name="T2" fmla="*/ 72 w 72"/>
                <a:gd name="T3" fmla="*/ 37 h 73"/>
                <a:gd name="T4" fmla="*/ 36 w 72"/>
                <a:gd name="T5" fmla="*/ 0 h 73"/>
                <a:gd name="T6" fmla="*/ 0 w 72"/>
                <a:gd name="T7" fmla="*/ 37 h 73"/>
                <a:gd name="T8" fmla="*/ 36 w 72"/>
                <a:gd name="T9" fmla="*/ 73 h 73"/>
                <a:gd name="T10" fmla="*/ 34 w 72"/>
                <a:gd name="T11" fmla="*/ 38 h 73"/>
                <a:gd name="T12" fmla="*/ 25 w 72"/>
                <a:gd name="T13" fmla="*/ 28 h 73"/>
                <a:gd name="T14" fmla="*/ 34 w 72"/>
                <a:gd name="T15" fmla="*/ 19 h 73"/>
                <a:gd name="T16" fmla="*/ 34 w 72"/>
                <a:gd name="T17" fmla="*/ 14 h 73"/>
                <a:gd name="T18" fmla="*/ 39 w 72"/>
                <a:gd name="T19" fmla="*/ 14 h 73"/>
                <a:gd name="T20" fmla="*/ 39 w 72"/>
                <a:gd name="T21" fmla="*/ 19 h 73"/>
                <a:gd name="T22" fmla="*/ 47 w 72"/>
                <a:gd name="T23" fmla="*/ 20 h 73"/>
                <a:gd name="T24" fmla="*/ 45 w 72"/>
                <a:gd name="T25" fmla="*/ 26 h 73"/>
                <a:gd name="T26" fmla="*/ 37 w 72"/>
                <a:gd name="T27" fmla="*/ 24 h 73"/>
                <a:gd name="T28" fmla="*/ 33 w 72"/>
                <a:gd name="T29" fmla="*/ 27 h 73"/>
                <a:gd name="T30" fmla="*/ 39 w 72"/>
                <a:gd name="T31" fmla="*/ 32 h 73"/>
                <a:gd name="T32" fmla="*/ 48 w 72"/>
                <a:gd name="T33" fmla="*/ 42 h 73"/>
                <a:gd name="T34" fmla="*/ 39 w 72"/>
                <a:gd name="T35" fmla="*/ 52 h 73"/>
                <a:gd name="T36" fmla="*/ 39 w 72"/>
                <a:gd name="T37" fmla="*/ 57 h 73"/>
                <a:gd name="T38" fmla="*/ 33 w 72"/>
                <a:gd name="T39" fmla="*/ 57 h 73"/>
                <a:gd name="T40" fmla="*/ 33 w 72"/>
                <a:gd name="T41" fmla="*/ 52 h 73"/>
                <a:gd name="T42" fmla="*/ 24 w 72"/>
                <a:gd name="T43" fmla="*/ 50 h 73"/>
                <a:gd name="T44" fmla="*/ 26 w 72"/>
                <a:gd name="T45" fmla="*/ 44 h 73"/>
                <a:gd name="T46" fmla="*/ 35 w 72"/>
                <a:gd name="T47" fmla="*/ 46 h 73"/>
                <a:gd name="T48" fmla="*/ 40 w 72"/>
                <a:gd name="T49" fmla="*/ 43 h 73"/>
                <a:gd name="T50" fmla="*/ 34 w 72"/>
                <a:gd name="T5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73">
                  <a:moveTo>
                    <a:pt x="36" y="73"/>
                  </a:moveTo>
                  <a:cubicBezTo>
                    <a:pt x="56" y="73"/>
                    <a:pt x="72" y="57"/>
                    <a:pt x="72" y="37"/>
                  </a:cubicBezTo>
                  <a:cubicBezTo>
                    <a:pt x="72" y="17"/>
                    <a:pt x="5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16" y="73"/>
                    <a:pt x="36" y="73"/>
                  </a:cubicBezTo>
                  <a:close/>
                  <a:moveTo>
                    <a:pt x="34" y="38"/>
                  </a:moveTo>
                  <a:cubicBezTo>
                    <a:pt x="28" y="36"/>
                    <a:pt x="25" y="34"/>
                    <a:pt x="25" y="28"/>
                  </a:cubicBezTo>
                  <a:cubicBezTo>
                    <a:pt x="25" y="24"/>
                    <a:pt x="28" y="20"/>
                    <a:pt x="34" y="19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2" y="19"/>
                    <a:pt x="45" y="19"/>
                    <a:pt x="47" y="2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4" y="26"/>
                    <a:pt x="41" y="24"/>
                    <a:pt x="37" y="24"/>
                  </a:cubicBezTo>
                  <a:cubicBezTo>
                    <a:pt x="34" y="24"/>
                    <a:pt x="33" y="26"/>
                    <a:pt x="33" y="27"/>
                  </a:cubicBezTo>
                  <a:cubicBezTo>
                    <a:pt x="33" y="29"/>
                    <a:pt x="35" y="30"/>
                    <a:pt x="39" y="32"/>
                  </a:cubicBezTo>
                  <a:cubicBezTo>
                    <a:pt x="46" y="34"/>
                    <a:pt x="48" y="37"/>
                    <a:pt x="48" y="42"/>
                  </a:cubicBezTo>
                  <a:cubicBezTo>
                    <a:pt x="48" y="47"/>
                    <a:pt x="45" y="51"/>
                    <a:pt x="39" y="52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26" y="51"/>
                    <a:pt x="24" y="50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8" y="45"/>
                    <a:pt x="31" y="46"/>
                    <a:pt x="35" y="46"/>
                  </a:cubicBezTo>
                  <a:cubicBezTo>
                    <a:pt x="38" y="46"/>
                    <a:pt x="40" y="45"/>
                    <a:pt x="40" y="43"/>
                  </a:cubicBezTo>
                  <a:cubicBezTo>
                    <a:pt x="40" y="41"/>
                    <a:pt x="38" y="39"/>
                    <a:pt x="3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306830" y="5303520"/>
            <a:ext cx="621030" cy="356235"/>
            <a:chOff x="2492" y="8614"/>
            <a:chExt cx="1162" cy="666"/>
          </a:xfrm>
          <a:solidFill>
            <a:schemeClr val="bg1">
              <a:lumMod val="85000"/>
            </a:schemeClr>
          </a:solidFill>
        </p:grpSpPr>
        <p:sp>
          <p:nvSpPr>
            <p:cNvPr id="49" name="Freeform 16"/>
            <p:cNvSpPr/>
            <p:nvPr/>
          </p:nvSpPr>
          <p:spPr bwMode="auto">
            <a:xfrm rot="20700000">
              <a:off x="2633" y="8829"/>
              <a:ext cx="312" cy="390"/>
            </a:xfrm>
            <a:custGeom>
              <a:avLst/>
              <a:gdLst>
                <a:gd name="T0" fmla="*/ 40 w 56"/>
                <a:gd name="T1" fmla="*/ 35 h 70"/>
                <a:gd name="T2" fmla="*/ 56 w 56"/>
                <a:gd name="T3" fmla="*/ 0 h 70"/>
                <a:gd name="T4" fmla="*/ 20 w 56"/>
                <a:gd name="T5" fmla="*/ 0 h 70"/>
                <a:gd name="T6" fmla="*/ 0 w 56"/>
                <a:gd name="T7" fmla="*/ 19 h 70"/>
                <a:gd name="T8" fmla="*/ 0 w 56"/>
                <a:gd name="T9" fmla="*/ 51 h 70"/>
                <a:gd name="T10" fmla="*/ 20 w 56"/>
                <a:gd name="T11" fmla="*/ 70 h 70"/>
                <a:gd name="T12" fmla="*/ 56 w 56"/>
                <a:gd name="T13" fmla="*/ 70 h 70"/>
                <a:gd name="T14" fmla="*/ 40 w 56"/>
                <a:gd name="T1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0">
                  <a:moveTo>
                    <a:pt x="40" y="35"/>
                  </a:moveTo>
                  <a:cubicBezTo>
                    <a:pt x="40" y="21"/>
                    <a:pt x="46" y="8"/>
                    <a:pt x="5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0"/>
                    <a:pt x="10" y="17"/>
                    <a:pt x="0" y="1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2"/>
                    <a:pt x="18" y="60"/>
                    <a:pt x="20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6" y="62"/>
                    <a:pt x="40" y="49"/>
                    <a:pt x="4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50" name="Freeform 17"/>
            <p:cNvSpPr/>
            <p:nvPr/>
          </p:nvSpPr>
          <p:spPr bwMode="auto">
            <a:xfrm rot="20700000">
              <a:off x="3200" y="8677"/>
              <a:ext cx="306" cy="390"/>
            </a:xfrm>
            <a:custGeom>
              <a:avLst/>
              <a:gdLst>
                <a:gd name="T0" fmla="*/ 35 w 55"/>
                <a:gd name="T1" fmla="*/ 0 h 70"/>
                <a:gd name="T2" fmla="*/ 0 w 55"/>
                <a:gd name="T3" fmla="*/ 0 h 70"/>
                <a:gd name="T4" fmla="*/ 15 w 55"/>
                <a:gd name="T5" fmla="*/ 35 h 70"/>
                <a:gd name="T6" fmla="*/ 0 w 55"/>
                <a:gd name="T7" fmla="*/ 70 h 70"/>
                <a:gd name="T8" fmla="*/ 35 w 55"/>
                <a:gd name="T9" fmla="*/ 70 h 70"/>
                <a:gd name="T10" fmla="*/ 55 w 55"/>
                <a:gd name="T11" fmla="*/ 51 h 70"/>
                <a:gd name="T12" fmla="*/ 55 w 55"/>
                <a:gd name="T13" fmla="*/ 19 h 70"/>
                <a:gd name="T14" fmla="*/ 35 w 5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70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" y="8"/>
                    <a:pt x="15" y="21"/>
                    <a:pt x="15" y="35"/>
                  </a:cubicBezTo>
                  <a:cubicBezTo>
                    <a:pt x="15" y="49"/>
                    <a:pt x="9" y="62"/>
                    <a:pt x="0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7" y="60"/>
                    <a:pt x="45" y="52"/>
                    <a:pt x="55" y="51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45" y="17"/>
                    <a:pt x="37" y="1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51" name="Freeform 18"/>
            <p:cNvSpPr>
              <a:spLocks noEditPoints="1"/>
            </p:cNvSpPr>
            <p:nvPr/>
          </p:nvSpPr>
          <p:spPr bwMode="auto">
            <a:xfrm rot="20700000">
              <a:off x="2897" y="8753"/>
              <a:ext cx="346" cy="390"/>
            </a:xfrm>
            <a:custGeom>
              <a:avLst/>
              <a:gdLst>
                <a:gd name="T0" fmla="*/ 31 w 62"/>
                <a:gd name="T1" fmla="*/ 0 h 70"/>
                <a:gd name="T2" fmla="*/ 0 w 62"/>
                <a:gd name="T3" fmla="*/ 35 h 70"/>
                <a:gd name="T4" fmla="*/ 31 w 62"/>
                <a:gd name="T5" fmla="*/ 70 h 70"/>
                <a:gd name="T6" fmla="*/ 62 w 62"/>
                <a:gd name="T7" fmla="*/ 35 h 70"/>
                <a:gd name="T8" fmla="*/ 31 w 62"/>
                <a:gd name="T9" fmla="*/ 0 h 70"/>
                <a:gd name="T10" fmla="*/ 34 w 62"/>
                <a:gd name="T11" fmla="*/ 54 h 70"/>
                <a:gd name="T12" fmla="*/ 34 w 62"/>
                <a:gd name="T13" fmla="*/ 61 h 70"/>
                <a:gd name="T14" fmla="*/ 28 w 62"/>
                <a:gd name="T15" fmla="*/ 61 h 70"/>
                <a:gd name="T16" fmla="*/ 28 w 62"/>
                <a:gd name="T17" fmla="*/ 55 h 70"/>
                <a:gd name="T18" fmla="*/ 17 w 62"/>
                <a:gd name="T19" fmla="*/ 52 h 70"/>
                <a:gd name="T20" fmla="*/ 19 w 62"/>
                <a:gd name="T21" fmla="*/ 45 h 70"/>
                <a:gd name="T22" fmla="*/ 29 w 62"/>
                <a:gd name="T23" fmla="*/ 47 h 70"/>
                <a:gd name="T24" fmla="*/ 36 w 62"/>
                <a:gd name="T25" fmla="*/ 43 h 70"/>
                <a:gd name="T26" fmla="*/ 29 w 62"/>
                <a:gd name="T27" fmla="*/ 38 h 70"/>
                <a:gd name="T28" fmla="*/ 18 w 62"/>
                <a:gd name="T29" fmla="*/ 26 h 70"/>
                <a:gd name="T30" fmla="*/ 28 w 62"/>
                <a:gd name="T31" fmla="*/ 15 h 70"/>
                <a:gd name="T32" fmla="*/ 28 w 62"/>
                <a:gd name="T33" fmla="*/ 9 h 70"/>
                <a:gd name="T34" fmla="*/ 34 w 62"/>
                <a:gd name="T35" fmla="*/ 9 h 70"/>
                <a:gd name="T36" fmla="*/ 34 w 62"/>
                <a:gd name="T37" fmla="*/ 15 h 70"/>
                <a:gd name="T38" fmla="*/ 44 w 62"/>
                <a:gd name="T39" fmla="*/ 17 h 70"/>
                <a:gd name="T40" fmla="*/ 42 w 62"/>
                <a:gd name="T41" fmla="*/ 24 h 70"/>
                <a:gd name="T42" fmla="*/ 33 w 62"/>
                <a:gd name="T43" fmla="*/ 22 h 70"/>
                <a:gd name="T44" fmla="*/ 27 w 62"/>
                <a:gd name="T45" fmla="*/ 25 h 70"/>
                <a:gd name="T46" fmla="*/ 35 w 62"/>
                <a:gd name="T47" fmla="*/ 31 h 70"/>
                <a:gd name="T48" fmla="*/ 45 w 62"/>
                <a:gd name="T49" fmla="*/ 43 h 70"/>
                <a:gd name="T50" fmla="*/ 34 w 62"/>
                <a:gd name="T51" fmla="*/ 5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70">
                  <a:moveTo>
                    <a:pt x="31" y="0"/>
                  </a:moveTo>
                  <a:cubicBezTo>
                    <a:pt x="14" y="0"/>
                    <a:pt x="0" y="15"/>
                    <a:pt x="0" y="35"/>
                  </a:cubicBezTo>
                  <a:cubicBezTo>
                    <a:pt x="0" y="54"/>
                    <a:pt x="14" y="70"/>
                    <a:pt x="31" y="70"/>
                  </a:cubicBezTo>
                  <a:cubicBezTo>
                    <a:pt x="48" y="70"/>
                    <a:pt x="62" y="54"/>
                    <a:pt x="62" y="35"/>
                  </a:cubicBezTo>
                  <a:cubicBezTo>
                    <a:pt x="62" y="15"/>
                    <a:pt x="48" y="0"/>
                    <a:pt x="31" y="0"/>
                  </a:cubicBezTo>
                  <a:close/>
                  <a:moveTo>
                    <a:pt x="34" y="54"/>
                  </a:moveTo>
                  <a:cubicBezTo>
                    <a:pt x="34" y="61"/>
                    <a:pt x="34" y="61"/>
                    <a:pt x="34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4" y="54"/>
                    <a:pt x="20" y="53"/>
                    <a:pt x="17" y="5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2" y="46"/>
                    <a:pt x="25" y="47"/>
                    <a:pt x="29" y="47"/>
                  </a:cubicBezTo>
                  <a:cubicBezTo>
                    <a:pt x="33" y="47"/>
                    <a:pt x="36" y="46"/>
                    <a:pt x="36" y="43"/>
                  </a:cubicBezTo>
                  <a:cubicBezTo>
                    <a:pt x="36" y="41"/>
                    <a:pt x="34" y="40"/>
                    <a:pt x="29" y="38"/>
                  </a:cubicBezTo>
                  <a:cubicBezTo>
                    <a:pt x="22" y="36"/>
                    <a:pt x="18" y="33"/>
                    <a:pt x="18" y="26"/>
                  </a:cubicBezTo>
                  <a:cubicBezTo>
                    <a:pt x="18" y="21"/>
                    <a:pt x="21" y="16"/>
                    <a:pt x="28" y="15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8" y="15"/>
                    <a:pt x="41" y="16"/>
                    <a:pt x="44" y="17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0" y="23"/>
                    <a:pt x="37" y="22"/>
                    <a:pt x="33" y="22"/>
                  </a:cubicBezTo>
                  <a:cubicBezTo>
                    <a:pt x="28" y="22"/>
                    <a:pt x="27" y="24"/>
                    <a:pt x="27" y="25"/>
                  </a:cubicBezTo>
                  <a:cubicBezTo>
                    <a:pt x="27" y="27"/>
                    <a:pt x="29" y="29"/>
                    <a:pt x="35" y="31"/>
                  </a:cubicBezTo>
                  <a:cubicBezTo>
                    <a:pt x="42" y="33"/>
                    <a:pt x="45" y="37"/>
                    <a:pt x="45" y="43"/>
                  </a:cubicBezTo>
                  <a:cubicBezTo>
                    <a:pt x="45" y="48"/>
                    <a:pt x="41" y="53"/>
                    <a:pt x="3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 rot="20700000">
              <a:off x="2492" y="8614"/>
              <a:ext cx="1162" cy="667"/>
            </a:xfrm>
            <a:custGeom>
              <a:avLst/>
              <a:gdLst>
                <a:gd name="T0" fmla="*/ 192 w 209"/>
                <a:gd name="T1" fmla="*/ 0 h 120"/>
                <a:gd name="T2" fmla="*/ 16 w 209"/>
                <a:gd name="T3" fmla="*/ 0 h 120"/>
                <a:gd name="T4" fmla="*/ 0 w 209"/>
                <a:gd name="T5" fmla="*/ 17 h 120"/>
                <a:gd name="T6" fmla="*/ 0 w 209"/>
                <a:gd name="T7" fmla="*/ 103 h 120"/>
                <a:gd name="T8" fmla="*/ 16 w 209"/>
                <a:gd name="T9" fmla="*/ 120 h 120"/>
                <a:gd name="T10" fmla="*/ 192 w 209"/>
                <a:gd name="T11" fmla="*/ 120 h 120"/>
                <a:gd name="T12" fmla="*/ 209 w 209"/>
                <a:gd name="T13" fmla="*/ 103 h 120"/>
                <a:gd name="T14" fmla="*/ 209 w 209"/>
                <a:gd name="T15" fmla="*/ 17 h 120"/>
                <a:gd name="T16" fmla="*/ 192 w 209"/>
                <a:gd name="T17" fmla="*/ 0 h 120"/>
                <a:gd name="T18" fmla="*/ 194 w 209"/>
                <a:gd name="T19" fmla="*/ 84 h 120"/>
                <a:gd name="T20" fmla="*/ 189 w 209"/>
                <a:gd name="T21" fmla="*/ 84 h 120"/>
                <a:gd name="T22" fmla="*/ 173 w 209"/>
                <a:gd name="T23" fmla="*/ 100 h 120"/>
                <a:gd name="T24" fmla="*/ 173 w 209"/>
                <a:gd name="T25" fmla="*/ 105 h 120"/>
                <a:gd name="T26" fmla="*/ 35 w 209"/>
                <a:gd name="T27" fmla="*/ 105 h 120"/>
                <a:gd name="T28" fmla="*/ 35 w 209"/>
                <a:gd name="T29" fmla="*/ 100 h 120"/>
                <a:gd name="T30" fmla="*/ 19 w 209"/>
                <a:gd name="T31" fmla="*/ 84 h 120"/>
                <a:gd name="T32" fmla="*/ 15 w 209"/>
                <a:gd name="T33" fmla="*/ 84 h 120"/>
                <a:gd name="T34" fmla="*/ 15 w 209"/>
                <a:gd name="T35" fmla="*/ 35 h 120"/>
                <a:gd name="T36" fmla="*/ 19 w 209"/>
                <a:gd name="T37" fmla="*/ 35 h 120"/>
                <a:gd name="T38" fmla="*/ 35 w 209"/>
                <a:gd name="T39" fmla="*/ 20 h 120"/>
                <a:gd name="T40" fmla="*/ 35 w 209"/>
                <a:gd name="T41" fmla="*/ 15 h 120"/>
                <a:gd name="T42" fmla="*/ 173 w 209"/>
                <a:gd name="T43" fmla="*/ 15 h 120"/>
                <a:gd name="T44" fmla="*/ 173 w 209"/>
                <a:gd name="T45" fmla="*/ 20 h 120"/>
                <a:gd name="T46" fmla="*/ 189 w 209"/>
                <a:gd name="T47" fmla="*/ 35 h 120"/>
                <a:gd name="T48" fmla="*/ 194 w 209"/>
                <a:gd name="T49" fmla="*/ 35 h 120"/>
                <a:gd name="T50" fmla="*/ 194 w 209"/>
                <a:gd name="T51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9" h="120">
                  <a:moveTo>
                    <a:pt x="19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2"/>
                    <a:pt x="7" y="120"/>
                    <a:pt x="16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201" y="120"/>
                    <a:pt x="209" y="112"/>
                    <a:pt x="209" y="103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8"/>
                    <a:pt x="201" y="0"/>
                    <a:pt x="192" y="0"/>
                  </a:cubicBezTo>
                  <a:close/>
                  <a:moveTo>
                    <a:pt x="194" y="84"/>
                  </a:moveTo>
                  <a:cubicBezTo>
                    <a:pt x="189" y="84"/>
                    <a:pt x="189" y="84"/>
                    <a:pt x="189" y="84"/>
                  </a:cubicBezTo>
                  <a:cubicBezTo>
                    <a:pt x="180" y="84"/>
                    <a:pt x="173" y="91"/>
                    <a:pt x="173" y="100"/>
                  </a:cubicBezTo>
                  <a:cubicBezTo>
                    <a:pt x="173" y="105"/>
                    <a:pt x="173" y="105"/>
                    <a:pt x="173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91"/>
                    <a:pt x="28" y="84"/>
                    <a:pt x="1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8" y="35"/>
                    <a:pt x="35" y="29"/>
                    <a:pt x="35" y="20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173" y="15"/>
                    <a:pt x="173" y="15"/>
                    <a:pt x="173" y="15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9"/>
                    <a:pt x="180" y="35"/>
                    <a:pt x="189" y="35"/>
                  </a:cubicBezTo>
                  <a:cubicBezTo>
                    <a:pt x="194" y="35"/>
                    <a:pt x="194" y="35"/>
                    <a:pt x="194" y="35"/>
                  </a:cubicBezTo>
                  <a:lnTo>
                    <a:pt x="194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solidFill>
                  <a:schemeClr val="bg2"/>
                </a:solidFill>
                <a:latin typeface="Calibri Light" panose="020F0302020204030204" charset="0"/>
                <a:cs typeface="Calibri Light" panose="020F0302020204030204" charset="0"/>
              </a:endParaRPr>
            </a:p>
          </p:txBody>
        </p:sp>
      </p:grpSp>
      <p:sp>
        <p:nvSpPr>
          <p:cNvPr id="65" name="Arredondar Retângulo de Canto Único 64"/>
          <p:cNvSpPr/>
          <p:nvPr/>
        </p:nvSpPr>
        <p:spPr>
          <a:xfrm>
            <a:off x="191135" y="580961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62" name="Arredondar Retângulo de Canto Único 61"/>
          <p:cNvSpPr/>
          <p:nvPr/>
        </p:nvSpPr>
        <p:spPr>
          <a:xfrm>
            <a:off x="191135" y="5209540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63" name="Arredondar Retângulo de Canto Único 62"/>
          <p:cNvSpPr/>
          <p:nvPr/>
        </p:nvSpPr>
        <p:spPr>
          <a:xfrm>
            <a:off x="191135" y="4652645"/>
            <a:ext cx="665480" cy="396875"/>
          </a:xfrm>
          <a:prstGeom prst="round1Rect">
            <a:avLst>
              <a:gd name="adj" fmla="val 5120"/>
            </a:avLst>
          </a:prstGeom>
          <a:solidFill>
            <a:srgbClr val="FFFF00"/>
          </a:solidFill>
          <a:ln w="9525"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 sz="900">
                <a:solidFill>
                  <a:srgbClr val="002060"/>
                </a:solidFill>
                <a:latin typeface="Calibri Light" panose="020F0302020204030204" charset="0"/>
                <a:cs typeface="Calibri Light" panose="020F0302020204030204" charset="0"/>
              </a:rPr>
              <a:t>escreva aqui.</a:t>
            </a:r>
            <a:endParaRPr lang="pt-BR" altLang="en-US" sz="900">
              <a:solidFill>
                <a:srgbClr val="002060"/>
              </a:solidFill>
              <a:latin typeface="Calibri Light" panose="020F0302020204030204" charset="0"/>
              <a:cs typeface="Calibri Light" panose="020F0302020204030204" charset="0"/>
            </a:endParaRPr>
          </a:p>
        </p:txBody>
      </p:sp>
      <p:sp>
        <p:nvSpPr>
          <p:cNvPr id="72" name="Retângulo arredondado 71"/>
          <p:cNvSpPr/>
          <p:nvPr/>
        </p:nvSpPr>
        <p:spPr>
          <a:xfrm>
            <a:off x="9839960" y="191016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1</a:t>
            </a:r>
            <a:endParaRPr lang="pt-BR" altLang="en-US"/>
          </a:p>
        </p:txBody>
      </p:sp>
      <p:sp>
        <p:nvSpPr>
          <p:cNvPr id="73" name="Retângulo arredondado 72"/>
          <p:cNvSpPr/>
          <p:nvPr/>
        </p:nvSpPr>
        <p:spPr>
          <a:xfrm>
            <a:off x="5520055" y="191016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2</a:t>
            </a:r>
            <a:endParaRPr lang="pt-BR" altLang="en-US"/>
          </a:p>
        </p:txBody>
      </p:sp>
      <p:sp>
        <p:nvSpPr>
          <p:cNvPr id="74" name="Retângulo arredondado 73"/>
          <p:cNvSpPr/>
          <p:nvPr/>
        </p:nvSpPr>
        <p:spPr>
          <a:xfrm>
            <a:off x="7752080" y="3572511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3</a:t>
            </a:r>
            <a:endParaRPr lang="pt-BR" altLang="en-US"/>
          </a:p>
        </p:txBody>
      </p:sp>
      <p:sp>
        <p:nvSpPr>
          <p:cNvPr id="75" name="Retângulo arredondado 74"/>
          <p:cNvSpPr/>
          <p:nvPr/>
        </p:nvSpPr>
        <p:spPr>
          <a:xfrm>
            <a:off x="3287395" y="3572511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6</a:t>
            </a:r>
            <a:endParaRPr lang="pt-BR" altLang="en-US"/>
          </a:p>
        </p:txBody>
      </p:sp>
      <p:sp>
        <p:nvSpPr>
          <p:cNvPr id="77" name="Retângulo arredondado 76"/>
          <p:cNvSpPr/>
          <p:nvPr/>
        </p:nvSpPr>
        <p:spPr>
          <a:xfrm>
            <a:off x="7271385" y="524097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5</a:t>
            </a:r>
            <a:endParaRPr lang="pt-BR" altLang="en-US"/>
          </a:p>
        </p:txBody>
      </p:sp>
      <p:sp>
        <p:nvSpPr>
          <p:cNvPr id="78" name="Retângulo arredondado 77"/>
          <p:cNvSpPr/>
          <p:nvPr/>
        </p:nvSpPr>
        <p:spPr>
          <a:xfrm>
            <a:off x="7680325" y="191016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4</a:t>
            </a:r>
            <a:endParaRPr lang="pt-BR" altLang="en-US"/>
          </a:p>
        </p:txBody>
      </p:sp>
      <p:sp>
        <p:nvSpPr>
          <p:cNvPr id="67" name="Retângulo arredondado 66"/>
          <p:cNvSpPr/>
          <p:nvPr/>
        </p:nvSpPr>
        <p:spPr>
          <a:xfrm>
            <a:off x="3359150" y="191016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7</a:t>
            </a:r>
            <a:endParaRPr lang="pt-BR" altLang="en-US"/>
          </a:p>
        </p:txBody>
      </p:sp>
      <p:sp>
        <p:nvSpPr>
          <p:cNvPr id="68" name="Retângulo arredondado 67"/>
          <p:cNvSpPr/>
          <p:nvPr/>
        </p:nvSpPr>
        <p:spPr>
          <a:xfrm>
            <a:off x="1199515" y="1910160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8</a:t>
            </a:r>
            <a:endParaRPr lang="pt-BR" altLang="en-US"/>
          </a:p>
        </p:txBody>
      </p:sp>
      <p:sp>
        <p:nvSpPr>
          <p:cNvPr id="69" name="Retângulo arredondado 68"/>
          <p:cNvSpPr/>
          <p:nvPr/>
        </p:nvSpPr>
        <p:spPr>
          <a:xfrm>
            <a:off x="1991360" y="5240973"/>
            <a:ext cx="353060" cy="35369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pt-BR" altLang="en-US"/>
              <a:t>9</a:t>
            </a:r>
            <a:endParaRPr lang="pt-B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3;p5"/>
          <p:cNvSpPr txBox="1"/>
          <p:nvPr/>
        </p:nvSpPr>
        <p:spPr>
          <a:xfrm>
            <a:off x="2152650" y="4963283"/>
            <a:ext cx="2924381" cy="105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Obrigado!</a:t>
            </a:r>
            <a:endParaRPr lang="pt-BR" sz="2400" b="1" dirty="0">
              <a:solidFill>
                <a:srgbClr val="00206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2400" b="1" dirty="0">
              <a:solidFill>
                <a:srgbClr val="00206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Retângulo: Cantos Arredondados 3"/>
          <p:cNvSpPr/>
          <p:nvPr/>
        </p:nvSpPr>
        <p:spPr>
          <a:xfrm>
            <a:off x="6811306" y="2249010"/>
            <a:ext cx="2452392" cy="2504166"/>
          </a:xfrm>
          <a:prstGeom prst="roundRect">
            <a:avLst>
              <a:gd name="adj" fmla="val 51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826" y="2673116"/>
            <a:ext cx="2010205" cy="1981370"/>
          </a:xfrm>
          <a:prstGeom prst="rect">
            <a:avLst/>
          </a:prstGeom>
        </p:spPr>
      </p:pic>
      <p:pic>
        <p:nvPicPr>
          <p:cNvPr id="6" name="Picture 2" descr="Saiba os benefícios de usar o LinkedIn para a sua vida profissio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460" y="2249010"/>
            <a:ext cx="1534936" cy="42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m do perf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2038902"/>
            <a:ext cx="2924381" cy="29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TABLE_ENDDRAG_ORIGIN_RECT" val="906*243"/>
  <p:tag name="TABLE_ENDDRAG_RECT" val="29*197*906*243"/>
</p:tagLst>
</file>

<file path=ppt/tags/tag2.xml><?xml version="1.0" encoding="utf-8"?>
<p:tagLst xmlns:p="http://schemas.openxmlformats.org/presentationml/2006/main">
  <p:tag name="resource_record_key" val="{&quot;70&quot;:[3314302]}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002060"/>
        </a:solidFill>
      </a:spPr>
      <a:bodyPr anchor="ctr" anchorCtr="0">
        <a:noAutofit/>
      </a:bodyPr>
      <a:lstStyle>
        <a:defPPr>
          <a:defRPr b="1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1579</Words>
  <Application>WPS Presentation</Application>
  <PresentationFormat>Widescreen</PresentationFormat>
  <Paragraphs>155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38" baseType="lpstr">
      <vt:lpstr>Arial</vt:lpstr>
      <vt:lpstr>SimSun</vt:lpstr>
      <vt:lpstr>Wingdings</vt:lpstr>
      <vt:lpstr>Verdana</vt:lpstr>
      <vt:lpstr>Calibri</vt:lpstr>
      <vt:lpstr>Roboto Slab</vt:lpstr>
      <vt:lpstr>Reddit Sans</vt:lpstr>
      <vt:lpstr>Calibri</vt:lpstr>
      <vt:lpstr>Public Sans</vt:lpstr>
      <vt:lpstr>Arial</vt:lpstr>
      <vt:lpstr>Times New Roman</vt:lpstr>
      <vt:lpstr>Poppins</vt:lpstr>
      <vt:lpstr>Corbel</vt:lpstr>
      <vt:lpstr>Itau Display</vt:lpstr>
      <vt:lpstr>Corbel</vt:lpstr>
      <vt:lpstr>Itau Display Black</vt:lpstr>
      <vt:lpstr>Itau Display Light</vt:lpstr>
      <vt:lpstr>Aptos</vt:lpstr>
      <vt:lpstr>Segoe UI</vt:lpstr>
      <vt:lpstr>Aptos Display</vt:lpstr>
      <vt:lpstr>Segoe UI Variable Display</vt:lpstr>
      <vt:lpstr>Microsoft YaHei</vt:lpstr>
      <vt:lpstr>Arial Unicode MS</vt:lpstr>
      <vt:lpstr>Calibri Light</vt:lpstr>
      <vt:lpstr>Roboto</vt:lpstr>
      <vt:lpstr>Google Sans Text</vt:lpstr>
      <vt:lpstr>Segoe Print</vt:lpstr>
      <vt:lpstr>Tw Cen MT Condensed Extra Bold</vt:lpstr>
      <vt:lpstr>Yu Gothic UI Semilight</vt:lpstr>
      <vt:lpstr>Tema do Office</vt:lpstr>
      <vt:lpstr>1_Tema do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Akio Zukeran</dc:creator>
  <cp:lastModifiedBy>Robson Carmo</cp:lastModifiedBy>
  <cp:revision>680</cp:revision>
  <cp:lastPrinted>2019-09-05T19:33:00Z</cp:lastPrinted>
  <dcterms:created xsi:type="dcterms:W3CDTF">2013-10-10T17:31:00Z</dcterms:created>
  <dcterms:modified xsi:type="dcterms:W3CDTF">2026-10-08T11:02:36Z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1046-12.1.0.26369</vt:lpwstr>
  </property>
  <property fmtid="{D5CDD505-2E9C-101B-9397-08002B2CF9AE}" pid="3" name="ICV">
    <vt:lpwstr>31A4C8F1A3EA415B8837FAC702505302_12</vt:lpwstr>
  </property>
</Properties>
</file>